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  <p:sldMasterId id="2147483662" r:id="rId4"/>
  </p:sldMasterIdLst>
  <p:notesMasterIdLst>
    <p:notesMasterId r:id="rId23"/>
  </p:notesMasterIdLst>
  <p:sldIdLst>
    <p:sldId id="256" r:id="rId5"/>
    <p:sldId id="260" r:id="rId6"/>
    <p:sldId id="284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72" r:id="rId15"/>
    <p:sldId id="274" r:id="rId16"/>
    <p:sldId id="276" r:id="rId17"/>
    <p:sldId id="277" r:id="rId18"/>
    <p:sldId id="279" r:id="rId19"/>
    <p:sldId id="280" r:id="rId20"/>
    <p:sldId id="281" r:id="rId21"/>
    <p:sldId id="283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033"/>
    <a:srgbClr val="5CC151"/>
    <a:srgbClr val="235937"/>
    <a:srgbClr val="9A9B9D"/>
    <a:srgbClr val="2A6EBC"/>
    <a:srgbClr val="007A94"/>
    <a:srgbClr val="99DCDA"/>
    <a:srgbClr val="00AED9"/>
    <a:srgbClr val="FCDD41"/>
    <a:srgbClr val="E2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ECEC4C-71BC-450C-9A46-CF3FBDC7D3C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D170A9-FFFE-42E7-9EC1-B666868D9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will be updated soon.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group has fewer than 100 respondents so we will only see one portion. Those with more will get</a:t>
            </a:r>
            <a:r>
              <a:rPr lang="en-US" baseline="0" dirty="0" smtClean="0"/>
              <a:t> a better look at their engagement numbers. This is to protect anonymity.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9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Length of </a:t>
            </a:r>
            <a:r>
              <a:rPr lang="en-US" dirty="0" err="1" smtClean="0"/>
              <a:t>Heatmap</a:t>
            </a:r>
            <a:r>
              <a:rPr lang="en-US" dirty="0" smtClean="0"/>
              <a:t> will vary based on institution. System is 1 page, UNT is several.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3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will be updated soon.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keep in mind that reading your report is important, but the best managers use their engagement results to encourage</a:t>
            </a:r>
            <a:r>
              <a:rPr lang="en-US" baseline="0" dirty="0" smtClean="0"/>
              <a:t> dialogue and build actionable steps to make their company a better place to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2018 Grand Mean – If they had fewer than 10 respondents last year, they will not have a 2018 mean. OR if their department has changed significantly, they will not have this data available. </a:t>
            </a:r>
          </a:p>
          <a:p>
            <a:pPr defTabSz="931774">
              <a:defRPr/>
            </a:pPr>
            <a:r>
              <a:rPr lang="en-US" dirty="0" smtClean="0"/>
              <a:t>Mean Percentile</a:t>
            </a:r>
            <a:r>
              <a:rPr lang="en-US" baseline="0" dirty="0" smtClean="0"/>
              <a:t> Rank – We score higher than 65% of all other participating institutions in this database. </a:t>
            </a:r>
          </a:p>
          <a:p>
            <a:pPr defTabSz="931774">
              <a:defRPr/>
            </a:pPr>
            <a:r>
              <a:rPr lang="en-US" baseline="0" dirty="0" smtClean="0"/>
              <a:t>Engagement Index – if n=29 or fewer there will be no data here. Comes up again in Slide 13 if you have enough respondents.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4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r>
              <a:rPr lang="en-US" baseline="0" dirty="0" smtClean="0"/>
              <a:t> of the Q12 questions were required to have answers so there may be a varying number of responses based on the Q. Best Friend tends to have the least amount of responses. </a:t>
            </a:r>
          </a:p>
          <a:p>
            <a:r>
              <a:rPr lang="en-US" baseline="0" dirty="0" smtClean="0"/>
              <a:t>Frequency Distribution: For ex in Q1: 39% selected 5.00 (the highest score), 31% selected 4.00, 15% selected 3.00, 11% selected 2.00, and 4% selected a 1.00.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2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calculate NPS Score</a:t>
            </a:r>
            <a:r>
              <a:rPr lang="en-US" baseline="0" dirty="0" smtClean="0"/>
              <a:t> lets look at the frequency distribution. You have a combined 33% for your Promoters. Ignore the Passives. You have a combined 45% for your Detractors. Subtract your Promoters from your Detractors. 33-45 = -12. </a:t>
            </a:r>
          </a:p>
          <a:p>
            <a:r>
              <a:rPr lang="en-US" baseline="0" dirty="0" smtClean="0"/>
              <a:t>NPS Scores range from -100 to +100. Benchmarking against yourself is the best rule of thumb, but 0 is considered an average score.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deep dive into the Q12 are separated</a:t>
            </a:r>
            <a:r>
              <a:rPr lang="en-US" baseline="0" dirty="0" smtClean="0"/>
              <a:t> by Gallup’s Employee Engagement Hierarchy. It starts with Basic Needs -&gt; Individual-&gt; Teamwork -&gt; Growth.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Needs – Individual</a:t>
            </a:r>
            <a:r>
              <a:rPr lang="en-US" baseline="0" dirty="0" smtClean="0"/>
              <a:t> needs – Teamwork – Growth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give you definitions</a:t>
            </a:r>
            <a:r>
              <a:rPr lang="en-US" baseline="0" dirty="0" smtClean="0"/>
              <a:t> of each category. The canoe example. Engaged – row forward. Not engaged – along for the ride. Actively Disengaged – rowing backwards.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170A9-FFFE-42E7-9EC1-B666868D92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“Presented by:” and “Date:” here</a:t>
            </a:r>
          </a:p>
        </p:txBody>
      </p:sp>
    </p:spTree>
    <p:extLst>
      <p:ext uri="{BB962C8B-B14F-4D97-AF65-F5344CB8AC3E}">
        <p14:creationId xmlns:p14="http://schemas.microsoft.com/office/powerpoint/2010/main" val="655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3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“Presented by:” and “Date:” here</a:t>
            </a:r>
          </a:p>
        </p:txBody>
      </p:sp>
    </p:spTree>
    <p:extLst>
      <p:ext uri="{BB962C8B-B14F-4D97-AF65-F5344CB8AC3E}">
        <p14:creationId xmlns:p14="http://schemas.microsoft.com/office/powerpoint/2010/main" val="200602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91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90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13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51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76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463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9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9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049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57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96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529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“Presented by:” and “Date:” here</a:t>
            </a:r>
          </a:p>
        </p:txBody>
      </p:sp>
    </p:spTree>
    <p:extLst>
      <p:ext uri="{BB962C8B-B14F-4D97-AF65-F5344CB8AC3E}">
        <p14:creationId xmlns:p14="http://schemas.microsoft.com/office/powerpoint/2010/main" val="318129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687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90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402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213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509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0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90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8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198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855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628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461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“Presented by:” and “Date:” here</a:t>
            </a:r>
          </a:p>
        </p:txBody>
      </p:sp>
    </p:spTree>
    <p:extLst>
      <p:ext uri="{BB962C8B-B14F-4D97-AF65-F5344CB8AC3E}">
        <p14:creationId xmlns:p14="http://schemas.microsoft.com/office/powerpoint/2010/main" val="3615533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48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90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415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634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001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21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64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833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517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743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658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41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9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9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0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AA4-6CE1-49F4-AC89-E8BE929B2ACD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2CBB-28BD-4FEC-A330-3170F29CB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6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75C820-4FF3-BB4D-8AE5-658393F7DB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B61FC-8F2B-6443-90C8-8BD0C1C58F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E2919-B519-3648-BE2C-E424AE7DA9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6DD10-DF7F-2942-B17B-0DDAFEED86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R@untdallas.edu" TargetMode="External"/><Relationship Id="rId2" Type="http://schemas.openxmlformats.org/officeDocument/2006/relationships/hyperlink" Target="mailto:AskHR@untsystem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SC.HR@untsystem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5EFEB1-C9B2-EB44-9FAF-2F4E3AB61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64436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Reading Your Report</a:t>
            </a:r>
            <a:endParaRPr lang="en-US" sz="4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B969E62-45BA-FC48-8FE6-69DB16B71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 Resources 5.15.2019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2" y="1927652"/>
            <a:ext cx="5235191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97" r="1280"/>
          <a:stretch/>
        </p:blipFill>
        <p:spPr>
          <a:xfrm>
            <a:off x="6081823" y="1927653"/>
            <a:ext cx="5831957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279990" y="2762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0653" y="5772606"/>
            <a:ext cx="24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 of 2019 Q7-Q10.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6255" y="3083442"/>
            <a:ext cx="765545" cy="1913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40653" y="3274828"/>
            <a:ext cx="531147" cy="249777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7" y="2023730"/>
            <a:ext cx="4929809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35" y="2023730"/>
            <a:ext cx="5573976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136451" y="1884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8019" y="5863856"/>
            <a:ext cx="24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 of 2019 Q3-Q6</a:t>
            </a:r>
            <a:r>
              <a:rPr lang="en-US" sz="1200" dirty="0" smtClean="0">
                <a:solidFill>
                  <a:srgbClr val="FF0000"/>
                </a:solidFill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8019" y="3211033"/>
            <a:ext cx="738962" cy="1913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72828" y="3402419"/>
            <a:ext cx="600991" cy="246143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2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6" y="1904215"/>
            <a:ext cx="5197642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1" y="1904215"/>
            <a:ext cx="5665389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269358" y="1371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Basic Needs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33311" y="5726367"/>
            <a:ext cx="24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 of 2019 Q1 &amp; Q2.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2070" y="3051543"/>
            <a:ext cx="717697" cy="2155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72003" y="3267116"/>
            <a:ext cx="273217" cy="240535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0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221512" y="41456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Engagement Index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83" y="1666113"/>
            <a:ext cx="5443635" cy="406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7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450112" y="3454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Engagement Index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47" y="1671013"/>
            <a:ext cx="5839507" cy="406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0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327837" y="23441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Heatmap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59" y="1850283"/>
            <a:ext cx="5442083" cy="406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837" y="958871"/>
            <a:ext cx="995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snapshot of the overall institution by department.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56591" y="2775098"/>
            <a:ext cx="5167423" cy="3668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724014" y="2943378"/>
            <a:ext cx="772631" cy="35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35749" y="2536496"/>
            <a:ext cx="174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three of these rows will be the overall institution’s results.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838200" y="67505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Glossary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59" y="1394460"/>
            <a:ext cx="5450282" cy="406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9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838200" y="67505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Glossary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151" y="1371600"/>
            <a:ext cx="5521699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3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838199" y="47313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01924" y="484160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Questions/Comments?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1769" y="22024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Segoe UI" panose="020B0502040204020203" pitchFamily="34" charset="0"/>
              </a:rPr>
              <a:t>UNT - </a:t>
            </a:r>
            <a:r>
              <a:rPr lang="en-US" u="sng" dirty="0">
                <a:solidFill>
                  <a:srgbClr val="004E8C"/>
                </a:solidFill>
                <a:latin typeface="Segoe UI" panose="020B0502040204020203" pitchFamily="34" charset="0"/>
                <a:hlinkClick r:id="rId2"/>
              </a:rPr>
              <a:t>AskHR@untsystem.edu</a:t>
            </a:r>
            <a:endParaRPr lang="en-US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Segoe UI" panose="020B0502040204020203" pitchFamily="34" charset="0"/>
              </a:rPr>
              <a:t>UNT Dallas &amp; UNT System - </a:t>
            </a:r>
            <a:r>
              <a:rPr lang="en-US" u="sng" dirty="0">
                <a:solidFill>
                  <a:srgbClr val="004E8C"/>
                </a:solidFill>
                <a:latin typeface="Segoe UI" panose="020B0502040204020203" pitchFamily="34" charset="0"/>
                <a:hlinkClick r:id="rId3"/>
              </a:rPr>
              <a:t>HR@untdallas.edu</a:t>
            </a:r>
            <a:endParaRPr lang="en-US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Segoe UI" panose="020B0502040204020203" pitchFamily="34" charset="0"/>
              </a:rPr>
              <a:t>UNT Health Science Center - </a:t>
            </a:r>
            <a:r>
              <a:rPr lang="en-US" u="sng" dirty="0">
                <a:solidFill>
                  <a:srgbClr val="004E8C"/>
                </a:solidFill>
                <a:latin typeface="Segoe UI" panose="020B0502040204020203" pitchFamily="34" charset="0"/>
                <a:hlinkClick r:id="rId4"/>
              </a:rPr>
              <a:t>HSC.HR@untsystem.edu</a:t>
            </a:r>
            <a:endParaRPr lang="en-US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1924" y="1150747"/>
            <a:ext cx="618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contact your Campus HR Team.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7" y="102201"/>
            <a:ext cx="10515600" cy="1325563"/>
          </a:xfrm>
        </p:spPr>
        <p:txBody>
          <a:bodyPr/>
          <a:lstStyle/>
          <a:p>
            <a:r>
              <a:rPr lang="en-US" dirty="0" smtClean="0"/>
              <a:t>Verbatim Questions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927" y="1298837"/>
            <a:ext cx="111139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smtClean="0"/>
              <a:t>This year the Gallup survey contained three open-ended questions </a:t>
            </a:r>
            <a:r>
              <a:rPr lang="en-US" dirty="0" smtClean="0"/>
              <a:t>so faculty and staff could leave comments and suggestions for how to improve their institution.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These questions were: 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Over </a:t>
            </a:r>
            <a:r>
              <a:rPr lang="en-US" dirty="0"/>
              <a:t>the next year, what should UNT System concentrate on to improve this institution as a best place to work?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What is the most important action your supervisor could take to positively impact your engagement?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What changes would you make to improve your institution</a:t>
            </a:r>
            <a:r>
              <a:rPr lang="en-US" dirty="0" smtClean="0"/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These responses will never be made public. A summary of the feedback for every question per institution will be presented at the Fall BOR Meeting.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Only the top level of leadership will see your answers. </a:t>
            </a:r>
            <a:endParaRPr lang="en-US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72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7" y="102201"/>
            <a:ext cx="10515600" cy="1325563"/>
          </a:xfrm>
        </p:spPr>
        <p:txBody>
          <a:bodyPr/>
          <a:lstStyle/>
          <a:p>
            <a:r>
              <a:rPr lang="en-US" dirty="0" smtClean="0"/>
              <a:t>2019 UNT World Gallup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6927" y="1176917"/>
            <a:ext cx="1111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can find the results by going the portal (</a:t>
            </a:r>
            <a:r>
              <a:rPr lang="en-US" sz="1600" dirty="0" err="1" smtClean="0"/>
              <a:t>my.unt</a:t>
            </a:r>
            <a:r>
              <a:rPr lang="en-US" sz="1600" dirty="0" smtClean="0"/>
              <a:t>, </a:t>
            </a:r>
            <a:r>
              <a:rPr lang="en-US" sz="1600" dirty="0" err="1" smtClean="0"/>
              <a:t>my.hsc</a:t>
            </a:r>
            <a:r>
              <a:rPr lang="en-US" sz="1600" dirty="0" smtClean="0"/>
              <a:t>, </a:t>
            </a:r>
            <a:r>
              <a:rPr lang="en-US" sz="1600" dirty="0" err="1" smtClean="0"/>
              <a:t>my.untdallas</a:t>
            </a:r>
            <a:r>
              <a:rPr lang="en-US" sz="1600" dirty="0" smtClean="0"/>
              <a:t>, </a:t>
            </a:r>
            <a:r>
              <a:rPr lang="en-US" sz="1600" dirty="0" err="1" smtClean="0"/>
              <a:t>my.untsystem</a:t>
            </a:r>
            <a:r>
              <a:rPr lang="en-US" sz="1600" dirty="0" smtClean="0"/>
              <a:t>), and clicking on the Employee Engagement </a:t>
            </a:r>
            <a:r>
              <a:rPr lang="en-US" sz="1600" dirty="0" err="1"/>
              <a:t>p</a:t>
            </a:r>
            <a:r>
              <a:rPr lang="en-US" sz="1600" dirty="0" err="1" smtClean="0"/>
              <a:t>agelet</a:t>
            </a:r>
            <a:r>
              <a:rPr lang="en-US" sz="1600" dirty="0" smtClean="0"/>
              <a:t>. You may also go to the Employee Engagement website found at untsystem.edu/survey-results.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To view results you must enter in your EUID and system password.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0" t="4399" r="7200" b="7601"/>
          <a:stretch/>
        </p:blipFill>
        <p:spPr>
          <a:xfrm>
            <a:off x="1463040" y="3063240"/>
            <a:ext cx="348996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063" y="2502480"/>
            <a:ext cx="5850792" cy="3235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6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10" y="2347060"/>
            <a:ext cx="7616533" cy="3464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18" y="142750"/>
            <a:ext cx="10515600" cy="1325563"/>
          </a:xfrm>
        </p:spPr>
        <p:txBody>
          <a:bodyPr/>
          <a:lstStyle/>
          <a:p>
            <a:r>
              <a:rPr lang="en-US" dirty="0" smtClean="0"/>
              <a:t>Reporting Charts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57321" y="3251801"/>
            <a:ext cx="4155380" cy="4382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12701" y="3359827"/>
            <a:ext cx="159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name on the org chart is a clickable link that will pull up the department’s results.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617" y="1195293"/>
            <a:ext cx="1167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results page you wish to see. A reporting org chart will appear. </a:t>
            </a:r>
          </a:p>
          <a:p>
            <a:r>
              <a:rPr lang="en-US" dirty="0" smtClean="0"/>
              <a:t>Please keep in mind that to generate a report the department must have had at least 4 respondents.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90765" y="3126583"/>
            <a:ext cx="371872" cy="3527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788" y="1392523"/>
            <a:ext cx="5748537" cy="407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161869" y="1187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Report – Title Page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973647" y="4173464"/>
            <a:ext cx="3182145" cy="304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9361" y="4034963"/>
            <a:ext cx="241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dates the survey ran.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61653" y="4780753"/>
            <a:ext cx="3483538" cy="6623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869" y="838930"/>
            <a:ext cx="1111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reports come in the form of a PowerPoint. This page will have the following information: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3673" y="5172411"/>
            <a:ext cx="196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department name followed by the department supervisor. 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261652" y="2754702"/>
            <a:ext cx="1631323" cy="4700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313" y="2856059"/>
            <a:ext cx="176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year of the survey &amp; the institution this survey belongs to.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2975" y="2392392"/>
            <a:ext cx="4296367" cy="13284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06504" y="4034963"/>
            <a:ext cx="1967143" cy="3115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45191" y="4530317"/>
            <a:ext cx="1380227" cy="2504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75" y="1373399"/>
            <a:ext cx="5804051" cy="4111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173653" y="2528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Q12 Mean </a:t>
            </a:r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326580" y="2716148"/>
            <a:ext cx="2849269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459638" y="2716149"/>
            <a:ext cx="992769" cy="28009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3653" y="2101576"/>
            <a:ext cx="21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Mean is the sum of all the Q12 responses. Q12 Mean and 2018 Grand Mean are synonymous.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153439" y="2932573"/>
            <a:ext cx="1168701" cy="7683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14337" y="2294247"/>
            <a:ext cx="2515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the responses to the Q12, Gallup has a formula to calculate the # of engaged employees. </a:t>
            </a:r>
          </a:p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your total respondent n=30 or higher you can see the Engaged %. If the n=100 or higher you will see Engaged, Not Engaged &amp; Actively Disengaged.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586291" y="4490840"/>
            <a:ext cx="735850" cy="13247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4001" y="4490840"/>
            <a:ext cx="230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our benchmarking data. </a:t>
            </a:r>
          </a:p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compared to 80,000 other responses from higher education institutions that include staff &amp;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aculty.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75849" y="2646287"/>
            <a:ext cx="649857" cy="2504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22140" y="3602968"/>
            <a:ext cx="867395" cy="2504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37370" y="4365622"/>
            <a:ext cx="1200123" cy="2504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150338" y="2679413"/>
            <a:ext cx="1309300" cy="10214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4" y="1794477"/>
            <a:ext cx="6064512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364076" y="28255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Gallup Q12 Snapshot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017479" y="2330176"/>
            <a:ext cx="868393" cy="110620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482642" y="2187343"/>
            <a:ext cx="534837" cy="2856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45805" y="2222573"/>
            <a:ext cx="1026060" cy="2504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974977" y="2612521"/>
            <a:ext cx="1189693" cy="36646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64668" y="2510783"/>
            <a:ext cx="1079528" cy="1979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048607" y="1845538"/>
            <a:ext cx="1837265" cy="3684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09123" y="2287684"/>
            <a:ext cx="410499" cy="1507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 flipV="1">
            <a:off x="2449903" y="2011644"/>
            <a:ext cx="2459220" cy="35139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4076" y="963480"/>
            <a:ext cx="1111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quick look at all of your Q12 response </a:t>
            </a:r>
            <a:r>
              <a:rPr lang="en-US" dirty="0"/>
              <a:t>M</a:t>
            </a:r>
            <a:r>
              <a:rPr lang="en-US" dirty="0" smtClean="0"/>
              <a:t>eans for this year, and if applicable, 2018.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6712" y="2708694"/>
            <a:ext cx="16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the first year we have included this question. No one will have 2018 data.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798" y="1776244"/>
            <a:ext cx="241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the total number of respondents per question.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53655" y="3436378"/>
            <a:ext cx="204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These are your percentile rankings against the benchmarking data we selected.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93985" y="1322115"/>
            <a:ext cx="1895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column shows the breakdown percentages of respondents for the 5 point scale.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273050" y="1637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</a:t>
            </a:r>
            <a:r>
              <a:rPr lang="en-US" dirty="0" smtClean="0"/>
              <a:t>mployee Net Promoter Score (NPS)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273050" y="911432"/>
            <a:ext cx="10515600" cy="577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460" y="1652587"/>
            <a:ext cx="601308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3050" y="831025"/>
            <a:ext cx="1111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custom question added to our Gallup survey. The NPS is a metric used to assess employee loyalty.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69668" y="3426787"/>
            <a:ext cx="1000946" cy="1927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6" idx="1"/>
          </p:cNvCxnSpPr>
          <p:nvPr/>
        </p:nvCxnSpPr>
        <p:spPr>
          <a:xfrm flipH="1" flipV="1">
            <a:off x="1898650" y="2330451"/>
            <a:ext cx="3092436" cy="5594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91086" y="2790989"/>
            <a:ext cx="1079528" cy="1979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1180" y="1992746"/>
            <a:ext cx="174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the average of all the responses for your team.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508250" y="3486151"/>
            <a:ext cx="2561418" cy="190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303" y="3103732"/>
            <a:ext cx="174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the 2018 Mean. Depending on how many respondents you had last year, this number may be N/A.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49195" y="3743814"/>
            <a:ext cx="1079528" cy="1979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343150" y="3842770"/>
            <a:ext cx="906045" cy="65303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9533" y="4425889"/>
            <a:ext cx="174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score is calculated subtracting your Promoter% from your Detractor%.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49876" y="3103732"/>
            <a:ext cx="1789324" cy="15825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870349" y="2889944"/>
            <a:ext cx="688321" cy="7216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848850" y="2315911"/>
            <a:ext cx="17487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 who respond with a 9 or 10 are knows as Promoters. </a:t>
            </a:r>
          </a:p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 who respond with a 7 or 8 are known as Passives. </a:t>
            </a:r>
          </a:p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 who respond with a number between 0-6 are known as Detractors.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44511" y="2790988"/>
            <a:ext cx="1280782" cy="1979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314780" y="1860978"/>
            <a:ext cx="1090041" cy="102896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404821" y="1565321"/>
            <a:ext cx="26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not receive this information if you have fewer than 10 responses.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52" y="1706294"/>
            <a:ext cx="5564332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66" y="1706294"/>
            <a:ext cx="5255879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3D8B9E-99BA-EE44-A465-2BFEFB83EB4F}"/>
              </a:ext>
            </a:extLst>
          </p:cNvPr>
          <p:cNvSpPr txBox="1">
            <a:spLocks/>
          </p:cNvSpPr>
          <p:nvPr/>
        </p:nvSpPr>
        <p:spPr>
          <a:xfrm>
            <a:off x="168349" y="22678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80945" y="5661837"/>
            <a:ext cx="241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 of 2019 Q11 &amp; Q12 responses.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8193" y="2679405"/>
            <a:ext cx="845505" cy="228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3003698" y="2793705"/>
            <a:ext cx="760011" cy="286813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 Syst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Seal Right,Footer &amp; Wordmark" id="{2222B52C-371F-49C0-970B-E7ECDC40817E}" vid="{FA90337D-74C2-4EEC-AB77-776E093A77F0}"/>
    </a:ext>
  </a:extLst>
</a:theme>
</file>

<file path=ppt/theme/theme2.xml><?xml version="1.0" encoding="utf-8"?>
<a:theme xmlns:a="http://schemas.openxmlformats.org/drawingml/2006/main" name="U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Seal Right,Footer &amp; Wordmark" id="{2222B52C-371F-49C0-970B-E7ECDC40817E}" vid="{FA90337D-74C2-4EEC-AB77-776E093A77F0}"/>
    </a:ext>
  </a:extLst>
</a:theme>
</file>

<file path=ppt/theme/theme3.xml><?xml version="1.0" encoding="utf-8"?>
<a:theme xmlns:a="http://schemas.openxmlformats.org/drawingml/2006/main" name="UNT Dall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Seal Right,Footer &amp; Wordmark" id="{2222B52C-371F-49C0-970B-E7ECDC40817E}" vid="{FA90337D-74C2-4EEC-AB77-776E093A77F0}"/>
    </a:ext>
  </a:extLst>
</a:theme>
</file>

<file path=ppt/theme/theme4.xml><?xml version="1.0" encoding="utf-8"?>
<a:theme xmlns:a="http://schemas.openxmlformats.org/drawingml/2006/main" name="UNT HS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 Seal Right,Footer &amp; Wordmark" id="{2222B52C-371F-49C0-970B-E7ECDC40817E}" vid="{FA90337D-74C2-4EEC-AB77-776E093A77F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Full Seal Right,Footer &amp; Wordmark</Template>
  <TotalTime>1657</TotalTime>
  <Words>1068</Words>
  <Application>Microsoft Office PowerPoint</Application>
  <PresentationFormat>Widescreen</PresentationFormat>
  <Paragraphs>100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Segoe UI</vt:lpstr>
      <vt:lpstr>UNT System</vt:lpstr>
      <vt:lpstr>UNT</vt:lpstr>
      <vt:lpstr>UNT Dallas</vt:lpstr>
      <vt:lpstr>UNT HSC</vt:lpstr>
      <vt:lpstr>Reading Your Report</vt:lpstr>
      <vt:lpstr>Verbatim Questions</vt:lpstr>
      <vt:lpstr>2019 UNT World Gallup Results</vt:lpstr>
      <vt:lpstr>Reporting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Corliss, Paul</dc:creator>
  <cp:lastModifiedBy>Friauf, Elizabeth</cp:lastModifiedBy>
  <cp:revision>99</cp:revision>
  <cp:lastPrinted>2019-06-07T16:49:14Z</cp:lastPrinted>
  <dcterms:created xsi:type="dcterms:W3CDTF">2016-07-20T14:37:05Z</dcterms:created>
  <dcterms:modified xsi:type="dcterms:W3CDTF">2019-06-17T20:18:07Z</dcterms:modified>
</cp:coreProperties>
</file>