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21"/>
  </p:normalViewPr>
  <p:slideViewPr>
    <p:cSldViewPr snapToGrid="0" snapToObjects="1">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80246160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ccess.tarrantcounty.com/content/dam/main/public-health/12-19-2013FOOD_DESERT_final_report.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62425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850">
                <a:solidFill>
                  <a:srgbClr val="464545"/>
                </a:solidFill>
              </a:rPr>
              <a:t>The United States Department of Agriculture defines a Food desert “as parts of the country vapid of fresh fruit, vegetables, and other healthful whole foods, usually found in impoverished areas. This is largely due to a lack of grocery stores, farmers’ markets, and healthy food providers”. </a:t>
            </a:r>
          </a:p>
          <a:p>
            <a:pPr lvl="0">
              <a:spcBef>
                <a:spcPts val="0"/>
              </a:spcBef>
              <a:buNone/>
            </a:pPr>
            <a:endParaRPr sz="850">
              <a:solidFill>
                <a:srgbClr val="464545"/>
              </a:solidFill>
            </a:endParaRPr>
          </a:p>
          <a:p>
            <a:pPr lvl="0">
              <a:spcBef>
                <a:spcPts val="0"/>
              </a:spcBef>
              <a:buNone/>
            </a:pPr>
            <a:r>
              <a:rPr lang="en" sz="850">
                <a:solidFill>
                  <a:srgbClr val="464545"/>
                </a:solidFill>
              </a:rPr>
              <a:t>Webster's dictionary defines a food desert as “</a:t>
            </a:r>
            <a:r>
              <a:rPr lang="en" sz="800">
                <a:solidFill>
                  <a:srgbClr val="3B3E41"/>
                </a:solidFill>
                <a:highlight>
                  <a:srgbClr val="FFFFFF"/>
                </a:highlight>
              </a:rPr>
              <a:t>an area where little fresh produce is available for sale”.</a:t>
            </a:r>
          </a:p>
          <a:p>
            <a:pPr lvl="0" rtl="0">
              <a:lnSpc>
                <a:spcPct val="115000"/>
              </a:lnSpc>
              <a:spcBef>
                <a:spcPts val="0"/>
              </a:spcBef>
              <a:buClr>
                <a:schemeClr val="dk2"/>
              </a:buClr>
              <a:buSzPct val="137500"/>
              <a:buFont typeface="Arial"/>
              <a:buNone/>
            </a:pPr>
            <a:endParaRPr sz="800">
              <a:solidFill>
                <a:srgbClr val="464545"/>
              </a:solidFill>
            </a:endParaRPr>
          </a:p>
          <a:p>
            <a:pPr lvl="0" rtl="0">
              <a:spcBef>
                <a:spcPts val="0"/>
              </a:spcBef>
              <a:buNone/>
            </a:pPr>
            <a:endParaRPr/>
          </a:p>
          <a:p>
            <a:pPr lvl="0">
              <a:spcBef>
                <a:spcPts val="0"/>
              </a:spcBef>
              <a:buNone/>
            </a:pPr>
            <a:endParaRPr/>
          </a:p>
        </p:txBody>
      </p:sp>
    </p:spTree>
    <p:extLst>
      <p:ext uri="{BB962C8B-B14F-4D97-AF65-F5344CB8AC3E}">
        <p14:creationId xmlns:p14="http://schemas.microsoft.com/office/powerpoint/2010/main" val="274320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150" dirty="0">
                <a:solidFill>
                  <a:srgbClr val="3B3B3B"/>
                </a:solidFill>
                <a:highlight>
                  <a:srgbClr val="F7F7F7"/>
                </a:highlight>
              </a:rPr>
              <a:t>50% of these food </a:t>
            </a:r>
            <a:r>
              <a:rPr lang="en" sz="1150" dirty="0" smtClean="0">
                <a:solidFill>
                  <a:srgbClr val="3B3B3B"/>
                </a:solidFill>
                <a:highlight>
                  <a:srgbClr val="F7F7F7"/>
                </a:highlight>
              </a:rPr>
              <a:t>deserts </a:t>
            </a:r>
            <a:r>
              <a:rPr lang="en" sz="1150" dirty="0">
                <a:solidFill>
                  <a:srgbClr val="3B3B3B"/>
                </a:solidFill>
                <a:highlight>
                  <a:srgbClr val="F7F7F7"/>
                </a:highlight>
              </a:rPr>
              <a:t>are in low income areas that </a:t>
            </a:r>
            <a:r>
              <a:rPr lang="en" sz="1150" dirty="0" err="1">
                <a:solidFill>
                  <a:srgbClr val="3B3B3B"/>
                </a:solidFill>
                <a:highlight>
                  <a:srgbClr val="F7F7F7"/>
                </a:highlight>
              </a:rPr>
              <a:t>wouldnt</a:t>
            </a:r>
            <a:r>
              <a:rPr lang="en" sz="1150" dirty="0">
                <a:solidFill>
                  <a:srgbClr val="3B3B3B"/>
                </a:solidFill>
                <a:highlight>
                  <a:srgbClr val="F7F7F7"/>
                </a:highlight>
              </a:rPr>
              <a:t> be able to afford healthy foods and they have about 2.5 times more exposure to fast food and convenient stores with rates of diabetes doubled than areas with large grocery stores</a:t>
            </a:r>
          </a:p>
        </p:txBody>
      </p:sp>
    </p:spTree>
    <p:extLst>
      <p:ext uri="{BB962C8B-B14F-4D97-AF65-F5344CB8AC3E}">
        <p14:creationId xmlns:p14="http://schemas.microsoft.com/office/powerpoint/2010/main" val="714389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98450" rtl="0">
              <a:spcBef>
                <a:spcPts val="0"/>
              </a:spcBef>
              <a:spcAft>
                <a:spcPts val="0"/>
              </a:spcAft>
              <a:buSzPct val="100000"/>
              <a:buChar char="-"/>
            </a:pPr>
            <a:r>
              <a:rPr lang="en" dirty="0"/>
              <a:t>The four zip codes without any grocery stores showed the least availability of healthy foods.</a:t>
            </a:r>
          </a:p>
          <a:p>
            <a:pPr marL="457200" lvl="0" indent="-298450" rtl="0">
              <a:spcBef>
                <a:spcPts val="0"/>
              </a:spcBef>
              <a:spcAft>
                <a:spcPts val="0"/>
              </a:spcAft>
              <a:buSzPct val="100000"/>
              <a:buChar char="-"/>
            </a:pPr>
            <a:r>
              <a:rPr lang="en" dirty="0"/>
              <a:t>Fresh Fruits: </a:t>
            </a:r>
          </a:p>
          <a:p>
            <a:pPr marL="914400" lvl="1" indent="-298450" rtl="0">
              <a:spcBef>
                <a:spcPts val="0"/>
              </a:spcBef>
              <a:spcAft>
                <a:spcPts val="0"/>
              </a:spcAft>
              <a:buSzPct val="100000"/>
              <a:buChar char="-"/>
            </a:pPr>
            <a:r>
              <a:rPr lang="en" dirty="0"/>
              <a:t>57% of the stores did not have any fresh fruit  </a:t>
            </a:r>
          </a:p>
          <a:p>
            <a:pPr marL="914400" lvl="1" indent="-298450" rtl="0">
              <a:spcBef>
                <a:spcPts val="0"/>
              </a:spcBef>
              <a:spcAft>
                <a:spcPts val="0"/>
              </a:spcAft>
              <a:buSzPct val="100000"/>
              <a:buChar char="-"/>
            </a:pPr>
            <a:r>
              <a:rPr lang="en" dirty="0"/>
              <a:t>17% of all the stores had more than five fruits available</a:t>
            </a:r>
          </a:p>
          <a:p>
            <a:pPr marL="457200" lvl="0" indent="-298450" rtl="0">
              <a:spcBef>
                <a:spcPts val="0"/>
              </a:spcBef>
              <a:spcAft>
                <a:spcPts val="0"/>
              </a:spcAft>
              <a:buSzPct val="100000"/>
              <a:buChar char="-"/>
            </a:pPr>
            <a:r>
              <a:rPr lang="en" dirty="0"/>
              <a:t>Fresh Vegetables:</a:t>
            </a:r>
          </a:p>
          <a:p>
            <a:pPr marL="914400" lvl="1" indent="-298450" rtl="0">
              <a:spcBef>
                <a:spcPts val="0"/>
              </a:spcBef>
              <a:spcAft>
                <a:spcPts val="0"/>
              </a:spcAft>
              <a:buSzPct val="100000"/>
              <a:buChar char="-"/>
            </a:pPr>
            <a:r>
              <a:rPr lang="en" dirty="0"/>
              <a:t>80% of the stores did not have any fresh vegetables  </a:t>
            </a:r>
          </a:p>
          <a:p>
            <a:pPr marL="457200" lvl="0" indent="-298450" rtl="0">
              <a:spcBef>
                <a:spcPts val="0"/>
              </a:spcBef>
              <a:spcAft>
                <a:spcPts val="0"/>
              </a:spcAft>
              <a:buSzPct val="100000"/>
              <a:buChar char="-"/>
            </a:pPr>
            <a:r>
              <a:rPr lang="en" dirty="0"/>
              <a:t>Dairy milk was the most available food</a:t>
            </a:r>
          </a:p>
          <a:p>
            <a:pPr marL="457200" lvl="0" indent="-298450" rtl="0">
              <a:spcBef>
                <a:spcPts val="0"/>
              </a:spcBef>
              <a:spcAft>
                <a:spcPts val="0"/>
              </a:spcAft>
              <a:buSzPct val="100000"/>
              <a:buChar char="-"/>
            </a:pPr>
            <a:r>
              <a:rPr lang="en" dirty="0"/>
              <a:t>Most of the convenience stores sold fruits and vegetables by piece making it more expensive</a:t>
            </a:r>
          </a:p>
          <a:p>
            <a:pPr marL="914400" lvl="1" indent="-298450">
              <a:spcBef>
                <a:spcPts val="0"/>
              </a:spcBef>
              <a:buSzPct val="100000"/>
              <a:buChar char="-"/>
            </a:pPr>
            <a:r>
              <a:rPr lang="en" dirty="0"/>
              <a:t>17% of the stores had more than five vegetables available </a:t>
            </a:r>
          </a:p>
          <a:p>
            <a:pPr lvl="0">
              <a:spcBef>
                <a:spcPts val="0"/>
              </a:spcBef>
              <a:buNone/>
            </a:pPr>
            <a:endParaRPr dirty="0"/>
          </a:p>
          <a:p>
            <a:pPr lvl="0">
              <a:spcBef>
                <a:spcPts val="0"/>
              </a:spcBef>
              <a:buNone/>
            </a:pPr>
            <a:endParaRPr dirty="0"/>
          </a:p>
          <a:p>
            <a:pPr lvl="0">
              <a:spcBef>
                <a:spcPts val="0"/>
              </a:spcBef>
              <a:buNone/>
            </a:pPr>
            <a:r>
              <a:rPr lang="en" u="sng" dirty="0">
                <a:solidFill>
                  <a:schemeClr val="hlink"/>
                </a:solidFill>
                <a:hlinkClick r:id="rId3"/>
              </a:rPr>
              <a:t>https://access.tarrantcounty.com/content/dam/main/public-health/12-19-2013FOOD_DESERT_final_report.pdf</a:t>
            </a:r>
          </a:p>
          <a:p>
            <a:pPr lvl="0">
              <a:spcBef>
                <a:spcPts val="0"/>
              </a:spcBef>
              <a:buNone/>
            </a:pPr>
            <a:endParaRPr dirty="0"/>
          </a:p>
          <a:p>
            <a:pPr lvl="0">
              <a:spcBef>
                <a:spcPts val="0"/>
              </a:spcBef>
              <a:buNone/>
            </a:pPr>
            <a:endParaRPr dirty="0"/>
          </a:p>
        </p:txBody>
      </p:sp>
    </p:spTree>
    <p:extLst>
      <p:ext uri="{BB962C8B-B14F-4D97-AF65-F5344CB8AC3E}">
        <p14:creationId xmlns:p14="http://schemas.microsoft.com/office/powerpoint/2010/main" val="4191177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5428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150">
                <a:solidFill>
                  <a:srgbClr val="555555"/>
                </a:solidFill>
                <a:highlight>
                  <a:srgbClr val="FFFFFF"/>
                </a:highlight>
                <a:latin typeface="Montserrat"/>
                <a:ea typeface="Montserrat"/>
                <a:cs typeface="Montserrat"/>
                <a:sym typeface="Montserrat"/>
              </a:rPr>
              <a:t>Millennials are mostly motivated by passion for a cause, so when spreading the word about your charity, concentrate on your mission, not the institution itself. With that in mind, motivate young people to get involved by showing them that they are able to make a difference.</a:t>
            </a:r>
          </a:p>
        </p:txBody>
      </p:sp>
    </p:spTree>
    <p:extLst>
      <p:ext uri="{BB962C8B-B14F-4D97-AF65-F5344CB8AC3E}">
        <p14:creationId xmlns:p14="http://schemas.microsoft.com/office/powerpoint/2010/main" val="4067674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buClr>
                <a:schemeClr val="dk2"/>
              </a:buClr>
              <a:buSzPct val="100000"/>
              <a:buFont typeface="Arial"/>
              <a:buNone/>
            </a:pPr>
            <a:r>
              <a:rPr lang="en">
                <a:solidFill>
                  <a:schemeClr val="dk2"/>
                </a:solidFill>
              </a:rPr>
              <a:t>With technology being a staple for success in today’s society, we can link our business model with an app. Smartphones have become a great tool that people already have and can utilize. This free app run by advertisements would have multiple sections and facets in order to facilitate and educate people about healthy living. While there are health apps that exist already, this app will integrate directly with our community farmer’s markets. The biggest portion of this app would allow communities to upload the dates and locations of local farmers markets to keep people in these food deserts informed.</a:t>
            </a:r>
          </a:p>
        </p:txBody>
      </p:sp>
    </p:spTree>
    <p:extLst>
      <p:ext uri="{BB962C8B-B14F-4D97-AF65-F5344CB8AC3E}">
        <p14:creationId xmlns:p14="http://schemas.microsoft.com/office/powerpoint/2010/main" val="342166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buClr>
                <a:schemeClr val="dk2"/>
              </a:buClr>
              <a:buSzPct val="100000"/>
              <a:buFont typeface="Arial"/>
              <a:buNone/>
            </a:pPr>
            <a:r>
              <a:rPr lang="en">
                <a:solidFill>
                  <a:schemeClr val="dk2"/>
                </a:solidFill>
              </a:rPr>
              <a:t>Not only will this app cover where to access healthy foods, it will provide the education portion that is crucial for a healthy lifestyle. This app will have sections on healthy recipes and video education tools about healthy habits like nutrition and exercise. Lastly, this app will have a section titled “Ask the Dietician” where there will be FAQ’s about healthy eating. This section will also have an option to call or video chat with a dietician for a fee to ask any questions. After personally working with a dietician student in the SAGE program through the university, I have been able to see first hand how a dietician can provide a crucial service to achieve a healthy lifestyle. The dieticians will be specifically trained to provide solutions for those individuals that reside in those food deserts. This app is important because it provides access as well as education.</a:t>
            </a:r>
          </a:p>
          <a:p>
            <a:pPr lvl="0">
              <a:spcBef>
                <a:spcPts val="0"/>
              </a:spcBef>
              <a:buNone/>
            </a:pPr>
            <a:endParaRPr/>
          </a:p>
        </p:txBody>
      </p:sp>
    </p:spTree>
    <p:extLst>
      <p:ext uri="{BB962C8B-B14F-4D97-AF65-F5344CB8AC3E}">
        <p14:creationId xmlns:p14="http://schemas.microsoft.com/office/powerpoint/2010/main" val="2671698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Apps can be funded by the advertisements within the app</a:t>
            </a:r>
          </a:p>
          <a:p>
            <a:pPr lvl="0">
              <a:spcBef>
                <a:spcPts val="0"/>
              </a:spcBef>
              <a:buNone/>
            </a:pPr>
            <a:r>
              <a:rPr lang="en"/>
              <a:t>Community markets, dieticians/nutritionist can be funded by insurance companies</a:t>
            </a:r>
          </a:p>
          <a:p>
            <a:pPr lvl="0">
              <a:spcBef>
                <a:spcPts val="0"/>
              </a:spcBef>
              <a:buNone/>
            </a:pPr>
            <a:r>
              <a:rPr lang="en"/>
              <a:t>	It may be more cost-effective to prevent obesity than to treat the complications of obesity</a:t>
            </a:r>
          </a:p>
        </p:txBody>
      </p:sp>
    </p:spTree>
    <p:extLst>
      <p:ext uri="{BB962C8B-B14F-4D97-AF65-F5344CB8AC3E}">
        <p14:creationId xmlns:p14="http://schemas.microsoft.com/office/powerpoint/2010/main" val="4262876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2477724" y="415650"/>
            <a:ext cx="6244200" cy="0"/>
          </a:xfrm>
          <a:prstGeom prst="straightConnector1">
            <a:avLst/>
          </a:prstGeom>
          <a:noFill/>
          <a:ln w="38100" cap="flat" cmpd="sng">
            <a:solidFill>
              <a:schemeClr val="lt1"/>
            </a:solidFill>
            <a:prstDash val="solid"/>
            <a:round/>
            <a:headEnd type="none" w="med" len="med"/>
            <a:tailEnd type="none" w="med" len="med"/>
          </a:ln>
        </p:spPr>
      </p:cxnSp>
      <p:cxnSp>
        <p:nvCxnSpPr>
          <p:cNvPr id="11" name="Shape 11"/>
          <p:cNvCxnSpPr/>
          <p:nvPr/>
        </p:nvCxnSpPr>
        <p:spPr>
          <a:xfrm>
            <a:off x="2477724" y="4740000"/>
            <a:ext cx="6244200" cy="0"/>
          </a:xfrm>
          <a:prstGeom prst="straightConnector1">
            <a:avLst/>
          </a:prstGeom>
          <a:noFill/>
          <a:ln w="19050" cap="flat" cmpd="sng">
            <a:solidFill>
              <a:schemeClr val="lt1"/>
            </a:solidFill>
            <a:prstDash val="solid"/>
            <a:round/>
            <a:headEnd type="none" w="med" len="med"/>
            <a:tailEnd type="none" w="med" len="med"/>
          </a:ln>
        </p:spPr>
      </p:cxnSp>
      <p:cxnSp>
        <p:nvCxnSpPr>
          <p:cNvPr id="12" name="Shape 12"/>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13" name="Shape 13"/>
          <p:cNvSpPr txBox="1">
            <a:spLocks noGrp="1"/>
          </p:cNvSpPr>
          <p:nvPr>
            <p:ph type="ctrTitle"/>
          </p:nvPr>
        </p:nvSpPr>
        <p:spPr>
          <a:xfrm>
            <a:off x="2371725" y="630225"/>
            <a:ext cx="6331500" cy="1542000"/>
          </a:xfrm>
          <a:prstGeom prst="rect">
            <a:avLst/>
          </a:prstGeom>
        </p:spPr>
        <p:txBody>
          <a:bodyPr wrap="square" lIns="91425" tIns="91425" rIns="91425" bIns="91425" anchor="t"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2390267" y="3238450"/>
            <a:ext cx="6331500" cy="1241700"/>
          </a:xfrm>
          <a:prstGeom prst="rect">
            <a:avLst/>
          </a:prstGeom>
        </p:spPr>
        <p:txBody>
          <a:bodyPr wrap="square" lIns="91425" tIns="91425" rIns="91425" bIns="91425" anchor="b"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5" name="Shape 15"/>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62" name="Shape 62"/>
          <p:cNvCxnSpPr/>
          <p:nvPr/>
        </p:nvCxnSpPr>
        <p:spPr>
          <a:xfrm>
            <a:off x="425200" y="415650"/>
            <a:ext cx="8296800" cy="0"/>
          </a:xfrm>
          <a:prstGeom prst="straightConnector1">
            <a:avLst/>
          </a:prstGeom>
          <a:noFill/>
          <a:ln w="38100" cap="flat" cmpd="sng">
            <a:solidFill>
              <a:schemeClr val="dk2"/>
            </a:solidFill>
            <a:prstDash val="solid"/>
            <a:round/>
            <a:headEnd type="none" w="med" len="med"/>
            <a:tailEnd type="none" w="med" len="med"/>
          </a:ln>
        </p:spPr>
      </p:cxnSp>
      <p:sp>
        <p:nvSpPr>
          <p:cNvPr id="63" name="Shape 63"/>
          <p:cNvSpPr txBox="1">
            <a:spLocks noGrp="1"/>
          </p:cNvSpPr>
          <p:nvPr>
            <p:ph type="title"/>
          </p:nvPr>
        </p:nvSpPr>
        <p:spPr>
          <a:xfrm>
            <a:off x="853950" y="1304850"/>
            <a:ext cx="7436100" cy="1538400"/>
          </a:xfrm>
          <a:prstGeom prst="rect">
            <a:avLst/>
          </a:prstGeom>
        </p:spPr>
        <p:txBody>
          <a:bodyPr wrap="square" lIns="91425" tIns="91425" rIns="91425" bIns="91425" anchor="ctr" anchorCtr="0"/>
          <a:lstStyle>
            <a:lvl1pPr lvl="0" algn="ctr">
              <a:spcBef>
                <a:spcPts val="0"/>
              </a:spcBef>
              <a:buClr>
                <a:schemeClr val="dk1"/>
              </a:buClr>
              <a:buSzPct val="100000"/>
              <a:buFont typeface="Lato"/>
              <a:defRPr sz="9600">
                <a:solidFill>
                  <a:schemeClr val="dk1"/>
                </a:solidFill>
                <a:latin typeface="Lato"/>
                <a:ea typeface="Lato"/>
                <a:cs typeface="Lato"/>
                <a:sym typeface="Lato"/>
              </a:defRPr>
            </a:lvl1pPr>
            <a:lvl2pPr lvl="1" algn="ctr">
              <a:spcBef>
                <a:spcPts val="0"/>
              </a:spcBef>
              <a:buClr>
                <a:schemeClr val="dk1"/>
              </a:buClr>
              <a:buSzPct val="100000"/>
              <a:buFont typeface="Lato"/>
              <a:defRPr sz="9600">
                <a:solidFill>
                  <a:schemeClr val="dk1"/>
                </a:solidFill>
                <a:latin typeface="Lato"/>
                <a:ea typeface="Lato"/>
                <a:cs typeface="Lato"/>
                <a:sym typeface="Lato"/>
              </a:defRPr>
            </a:lvl2pPr>
            <a:lvl3pPr lvl="2" algn="ctr">
              <a:spcBef>
                <a:spcPts val="0"/>
              </a:spcBef>
              <a:buClr>
                <a:schemeClr val="dk1"/>
              </a:buClr>
              <a:buSzPct val="100000"/>
              <a:buFont typeface="Lato"/>
              <a:defRPr sz="9600">
                <a:solidFill>
                  <a:schemeClr val="dk1"/>
                </a:solidFill>
                <a:latin typeface="Lato"/>
                <a:ea typeface="Lato"/>
                <a:cs typeface="Lato"/>
                <a:sym typeface="Lato"/>
              </a:defRPr>
            </a:lvl3pPr>
            <a:lvl4pPr lvl="3" algn="ctr">
              <a:spcBef>
                <a:spcPts val="0"/>
              </a:spcBef>
              <a:buClr>
                <a:schemeClr val="dk1"/>
              </a:buClr>
              <a:buSzPct val="100000"/>
              <a:buFont typeface="Lato"/>
              <a:defRPr sz="9600">
                <a:solidFill>
                  <a:schemeClr val="dk1"/>
                </a:solidFill>
                <a:latin typeface="Lato"/>
                <a:ea typeface="Lato"/>
                <a:cs typeface="Lato"/>
                <a:sym typeface="Lato"/>
              </a:defRPr>
            </a:lvl4pPr>
            <a:lvl5pPr lvl="4" algn="ctr">
              <a:spcBef>
                <a:spcPts val="0"/>
              </a:spcBef>
              <a:buClr>
                <a:schemeClr val="dk1"/>
              </a:buClr>
              <a:buSzPct val="100000"/>
              <a:buFont typeface="Lato"/>
              <a:defRPr sz="9600">
                <a:solidFill>
                  <a:schemeClr val="dk1"/>
                </a:solidFill>
                <a:latin typeface="Lato"/>
                <a:ea typeface="Lato"/>
                <a:cs typeface="Lato"/>
                <a:sym typeface="Lato"/>
              </a:defRPr>
            </a:lvl5pPr>
            <a:lvl6pPr lvl="5" algn="ctr">
              <a:spcBef>
                <a:spcPts val="0"/>
              </a:spcBef>
              <a:buClr>
                <a:schemeClr val="dk1"/>
              </a:buClr>
              <a:buSzPct val="100000"/>
              <a:buFont typeface="Lato"/>
              <a:defRPr sz="9600">
                <a:solidFill>
                  <a:schemeClr val="dk1"/>
                </a:solidFill>
                <a:latin typeface="Lato"/>
                <a:ea typeface="Lato"/>
                <a:cs typeface="Lato"/>
                <a:sym typeface="Lato"/>
              </a:defRPr>
            </a:lvl6pPr>
            <a:lvl7pPr lvl="6" algn="ctr">
              <a:spcBef>
                <a:spcPts val="0"/>
              </a:spcBef>
              <a:buClr>
                <a:schemeClr val="dk1"/>
              </a:buClr>
              <a:buSzPct val="100000"/>
              <a:buFont typeface="Lato"/>
              <a:defRPr sz="9600">
                <a:solidFill>
                  <a:schemeClr val="dk1"/>
                </a:solidFill>
                <a:latin typeface="Lato"/>
                <a:ea typeface="Lato"/>
                <a:cs typeface="Lato"/>
                <a:sym typeface="Lato"/>
              </a:defRPr>
            </a:lvl7pPr>
            <a:lvl8pPr lvl="7" algn="ctr">
              <a:spcBef>
                <a:spcPts val="0"/>
              </a:spcBef>
              <a:buClr>
                <a:schemeClr val="dk1"/>
              </a:buClr>
              <a:buSzPct val="100000"/>
              <a:buFont typeface="Lato"/>
              <a:defRPr sz="9600">
                <a:solidFill>
                  <a:schemeClr val="dk1"/>
                </a:solidFill>
                <a:latin typeface="Lato"/>
                <a:ea typeface="Lato"/>
                <a:cs typeface="Lato"/>
                <a:sym typeface="Lato"/>
              </a:defRPr>
            </a:lvl8pPr>
            <a:lvl9pPr lvl="8" algn="ctr">
              <a:spcBef>
                <a:spcPts val="0"/>
              </a:spcBef>
              <a:buClr>
                <a:schemeClr val="dk1"/>
              </a:buClr>
              <a:buSzPct val="100000"/>
              <a:buFont typeface="Lato"/>
              <a:defRPr sz="9600">
                <a:solidFill>
                  <a:schemeClr val="dk1"/>
                </a:solidFill>
                <a:latin typeface="Lato"/>
                <a:ea typeface="Lato"/>
                <a:cs typeface="Lato"/>
                <a:sym typeface="Lato"/>
              </a:defRPr>
            </a:lvl9pPr>
          </a:lstStyle>
          <a:p>
            <a:endParaRPr/>
          </a:p>
        </p:txBody>
      </p:sp>
      <p:sp>
        <p:nvSpPr>
          <p:cNvPr id="64" name="Shape 64"/>
          <p:cNvSpPr txBox="1">
            <a:spLocks noGrp="1"/>
          </p:cNvSpPr>
          <p:nvPr>
            <p:ph type="body" idx="1"/>
          </p:nvPr>
        </p:nvSpPr>
        <p:spPr>
          <a:xfrm>
            <a:off x="853950" y="2919450"/>
            <a:ext cx="7436100" cy="10716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5" name="Shape 65"/>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w="38100" cap="flat" cmpd="sng">
            <a:solidFill>
              <a:schemeClr val="lt1"/>
            </a:solidFill>
            <a:prstDash val="solid"/>
            <a:round/>
            <a:headEnd type="none" w="med" len="med"/>
            <a:tailEnd type="none" w="med" len="med"/>
          </a:ln>
        </p:spPr>
      </p:cxnSp>
      <p:cxnSp>
        <p:nvCxnSpPr>
          <p:cNvPr id="18" name="Shape 18"/>
          <p:cNvCxnSpPr/>
          <p:nvPr/>
        </p:nvCxnSpPr>
        <p:spPr>
          <a:xfrm>
            <a:off x="425200" y="4740000"/>
            <a:ext cx="8296800" cy="0"/>
          </a:xfrm>
          <a:prstGeom prst="straightConnector1">
            <a:avLst/>
          </a:prstGeom>
          <a:noFill/>
          <a:ln w="19050" cap="flat" cmpd="sng">
            <a:solidFill>
              <a:schemeClr val="lt1"/>
            </a:solidFill>
            <a:prstDash val="solid"/>
            <a:round/>
            <a:headEnd type="none" w="med" len="med"/>
            <a:tailEnd type="none" w="med" len="med"/>
          </a:ln>
        </p:spPr>
      </p:cxnSp>
      <p:sp>
        <p:nvSpPr>
          <p:cNvPr id="19" name="Shape 19"/>
          <p:cNvSpPr txBox="1">
            <a:spLocks noGrp="1"/>
          </p:cNvSpPr>
          <p:nvPr>
            <p:ph type="title"/>
          </p:nvPr>
        </p:nvSpPr>
        <p:spPr>
          <a:xfrm>
            <a:off x="406425" y="1806825"/>
            <a:ext cx="8296800" cy="1542000"/>
          </a:xfrm>
          <a:prstGeom prst="rect">
            <a:avLst/>
          </a:prstGeom>
        </p:spPr>
        <p:txBody>
          <a:bodyPr wrap="square" lIns="91425" tIns="91425" rIns="91425" bIns="91425" anchor="ctr" anchorCtr="0"/>
          <a:lstStyle>
            <a:lvl1pPr lvl="0" algn="ctr">
              <a:spcBef>
                <a:spcPts val="0"/>
              </a:spcBef>
              <a:buClr>
                <a:schemeClr val="lt1"/>
              </a:buClr>
              <a:buSzPct val="100000"/>
              <a:defRPr sz="4800">
                <a:solidFill>
                  <a:schemeClr val="lt1"/>
                </a:solidFill>
              </a:defRPr>
            </a:lvl1pPr>
            <a:lvl2pPr lvl="1" algn="ctr">
              <a:spcBef>
                <a:spcPts val="0"/>
              </a:spcBef>
              <a:buClr>
                <a:schemeClr val="lt1"/>
              </a:buClr>
              <a:buSzPct val="100000"/>
              <a:defRPr sz="4800">
                <a:solidFill>
                  <a:schemeClr val="lt1"/>
                </a:solidFill>
              </a:defRPr>
            </a:lvl2pPr>
            <a:lvl3pPr lvl="2" algn="ctr">
              <a:spcBef>
                <a:spcPts val="0"/>
              </a:spcBef>
              <a:buClr>
                <a:schemeClr val="lt1"/>
              </a:buClr>
              <a:buSzPct val="100000"/>
              <a:defRPr sz="4800">
                <a:solidFill>
                  <a:schemeClr val="lt1"/>
                </a:solidFill>
              </a:defRPr>
            </a:lvl3pPr>
            <a:lvl4pPr lvl="3" algn="ctr">
              <a:spcBef>
                <a:spcPts val="0"/>
              </a:spcBef>
              <a:buClr>
                <a:schemeClr val="lt1"/>
              </a:buClr>
              <a:buSzPct val="100000"/>
              <a:defRPr sz="4800">
                <a:solidFill>
                  <a:schemeClr val="lt1"/>
                </a:solidFill>
              </a:defRPr>
            </a:lvl4pPr>
            <a:lvl5pPr lvl="4" algn="ctr">
              <a:spcBef>
                <a:spcPts val="0"/>
              </a:spcBef>
              <a:buClr>
                <a:schemeClr val="lt1"/>
              </a:buClr>
              <a:buSzPct val="100000"/>
              <a:defRPr sz="4800">
                <a:solidFill>
                  <a:schemeClr val="lt1"/>
                </a:solidFill>
              </a:defRPr>
            </a:lvl5pPr>
            <a:lvl6pPr lvl="5" algn="ctr">
              <a:spcBef>
                <a:spcPts val="0"/>
              </a:spcBef>
              <a:buClr>
                <a:schemeClr val="lt1"/>
              </a:buClr>
              <a:buSzPct val="100000"/>
              <a:defRPr sz="4800">
                <a:solidFill>
                  <a:schemeClr val="lt1"/>
                </a:solidFill>
              </a:defRPr>
            </a:lvl6pPr>
            <a:lvl7pPr lvl="6" algn="ctr">
              <a:spcBef>
                <a:spcPts val="0"/>
              </a:spcBef>
              <a:buClr>
                <a:schemeClr val="lt1"/>
              </a:buClr>
              <a:buSzPct val="100000"/>
              <a:defRPr sz="4800">
                <a:solidFill>
                  <a:schemeClr val="lt1"/>
                </a:solidFill>
              </a:defRPr>
            </a:lvl7pPr>
            <a:lvl8pPr lvl="7" algn="ctr">
              <a:spcBef>
                <a:spcPts val="0"/>
              </a:spcBef>
              <a:buClr>
                <a:schemeClr val="lt1"/>
              </a:buClr>
              <a:buSzPct val="100000"/>
              <a:defRPr sz="4800">
                <a:solidFill>
                  <a:schemeClr val="lt1"/>
                </a:solidFill>
              </a:defRPr>
            </a:lvl8pPr>
            <a:lvl9pPr lvl="8" algn="ctr">
              <a:spcBef>
                <a:spcPts val="0"/>
              </a:spcBef>
              <a:buClr>
                <a:schemeClr val="lt1"/>
              </a:buClr>
              <a:buSzPct val="100000"/>
              <a:defRPr sz="4800">
                <a:solidFill>
                  <a:schemeClr val="lt1"/>
                </a:solidFill>
              </a:defRPr>
            </a:lvl9pPr>
          </a:lstStyle>
          <a:p>
            <a:endParaRPr/>
          </a:p>
        </p:txBody>
      </p:sp>
      <p:sp>
        <p:nvSpPr>
          <p:cNvPr id="20" name="Shape 20"/>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cxnSp>
        <p:nvCxnSpPr>
          <p:cNvPr id="22" name="Shape 22"/>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23" name="Shape 23"/>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24" name="Shape 24"/>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25" name="Shape 25"/>
          <p:cNvSpPr txBox="1">
            <a:spLocks noGrp="1"/>
          </p:cNvSpPr>
          <p:nvPr>
            <p:ph type="title"/>
          </p:nvPr>
        </p:nvSpPr>
        <p:spPr>
          <a:xfrm>
            <a:off x="2400250" y="575950"/>
            <a:ext cx="6321600" cy="635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2410112" y="1595776"/>
            <a:ext cx="6321600" cy="3002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30" name="Shape 30"/>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31" name="Shape 31"/>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32" name="Shape 32"/>
          <p:cNvSpPr txBox="1">
            <a:spLocks noGrp="1"/>
          </p:cNvSpPr>
          <p:nvPr>
            <p:ph type="title"/>
          </p:nvPr>
        </p:nvSpPr>
        <p:spPr>
          <a:xfrm>
            <a:off x="2400250" y="575950"/>
            <a:ext cx="6321600" cy="635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body" idx="1"/>
          </p:nvPr>
        </p:nvSpPr>
        <p:spPr>
          <a:xfrm>
            <a:off x="2400303" y="1602675"/>
            <a:ext cx="3071400" cy="3002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body" idx="2"/>
          </p:nvPr>
        </p:nvSpPr>
        <p:spPr>
          <a:xfrm>
            <a:off x="5650572" y="1602675"/>
            <a:ext cx="3071400" cy="3002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3300" y="411575"/>
            <a:ext cx="8520600" cy="639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8" name="Shape 38"/>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9"/>
        <p:cNvGrpSpPr/>
        <p:nvPr/>
      </p:nvGrpSpPr>
      <p:grpSpPr>
        <a:xfrm>
          <a:off x="0" y="0"/>
          <a:ext cx="0" cy="0"/>
          <a:chOff x="0" y="0"/>
          <a:chExt cx="0" cy="0"/>
        </a:xfrm>
      </p:grpSpPr>
      <p:cxnSp>
        <p:nvCxnSpPr>
          <p:cNvPr id="40" name="Shape 40"/>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319500" y="936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2" name="Shape 42"/>
          <p:cNvSpPr txBox="1">
            <a:spLocks noGrp="1"/>
          </p:cNvSpPr>
          <p:nvPr>
            <p:ph type="body" idx="1"/>
          </p:nvPr>
        </p:nvSpPr>
        <p:spPr>
          <a:xfrm>
            <a:off x="319500" y="1846804"/>
            <a:ext cx="2808000" cy="28062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3" name="Shape 43"/>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44"/>
        <p:cNvGrpSpPr/>
        <p:nvPr/>
      </p:nvGrpSpPr>
      <p:grpSpPr>
        <a:xfrm>
          <a:off x="0" y="0"/>
          <a:ext cx="0" cy="0"/>
          <a:chOff x="0" y="0"/>
          <a:chExt cx="0" cy="0"/>
        </a:xfrm>
      </p:grpSpPr>
      <p:cxnSp>
        <p:nvCxnSpPr>
          <p:cNvPr id="45" name="Shape 45"/>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46" name="Shape 46"/>
          <p:cNvSpPr txBox="1">
            <a:spLocks noGrp="1"/>
          </p:cNvSpPr>
          <p:nvPr>
            <p:ph type="title"/>
          </p:nvPr>
        </p:nvSpPr>
        <p:spPr>
          <a:xfrm>
            <a:off x="283103" y="712141"/>
            <a:ext cx="6244200" cy="3835500"/>
          </a:xfrm>
          <a:prstGeom prst="rect">
            <a:avLst/>
          </a:prstGeom>
        </p:spPr>
        <p:txBody>
          <a:bodyPr wrap="square"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47" name="Shape 47"/>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8"/>
        <p:cNvGrpSpPr/>
        <p:nvPr/>
      </p:nvGrpSpPr>
      <p:grpSpPr>
        <a:xfrm>
          <a:off x="0" y="0"/>
          <a:ext cx="0" cy="0"/>
          <a:chOff x="0" y="0"/>
          <a:chExt cx="0" cy="0"/>
        </a:xfrm>
      </p:grpSpPr>
      <p:sp>
        <p:nvSpPr>
          <p:cNvPr id="49" name="Shape 49"/>
          <p:cNvSpPr/>
          <p:nvPr/>
        </p:nvSpPr>
        <p:spPr>
          <a:xfrm>
            <a:off x="4572000" y="125"/>
            <a:ext cx="4572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cxnSp>
        <p:nvCxnSpPr>
          <p:cNvPr id="50" name="Shape 5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51" name="Shape 51"/>
          <p:cNvSpPr txBox="1">
            <a:spLocks noGrp="1"/>
          </p:cNvSpPr>
          <p:nvPr>
            <p:ph type="title"/>
          </p:nvPr>
        </p:nvSpPr>
        <p:spPr>
          <a:xfrm>
            <a:off x="265500" y="1397350"/>
            <a:ext cx="4045200" cy="1318200"/>
          </a:xfrm>
          <a:prstGeom prst="rect">
            <a:avLst/>
          </a:prstGeom>
        </p:spPr>
        <p:txBody>
          <a:bodyPr wrap="square" lIns="91425" tIns="91425" rIns="91425" bIns="91425" anchor="b" anchorCtr="0"/>
          <a:lstStyle>
            <a:lvl1pPr lvl="0" algn="ctr">
              <a:spcBef>
                <a:spcPts val="0"/>
              </a:spcBef>
              <a:buClr>
                <a:schemeClr val="dk1"/>
              </a:buClr>
              <a:buSzPct val="100000"/>
              <a:defRPr sz="3600">
                <a:solidFill>
                  <a:schemeClr val="dk1"/>
                </a:solidFill>
              </a:defRPr>
            </a:lvl1pPr>
            <a:lvl2pPr lvl="1" algn="ctr">
              <a:spcBef>
                <a:spcPts val="0"/>
              </a:spcBef>
              <a:buClr>
                <a:schemeClr val="dk1"/>
              </a:buClr>
              <a:buSzPct val="100000"/>
              <a:defRPr sz="3600">
                <a:solidFill>
                  <a:schemeClr val="dk1"/>
                </a:solidFill>
              </a:defRPr>
            </a:lvl2pPr>
            <a:lvl3pPr lvl="2" algn="ctr">
              <a:spcBef>
                <a:spcPts val="0"/>
              </a:spcBef>
              <a:buClr>
                <a:schemeClr val="dk1"/>
              </a:buClr>
              <a:buSzPct val="100000"/>
              <a:defRPr sz="3600">
                <a:solidFill>
                  <a:schemeClr val="dk1"/>
                </a:solidFill>
              </a:defRPr>
            </a:lvl3pPr>
            <a:lvl4pPr lvl="3" algn="ctr">
              <a:spcBef>
                <a:spcPts val="0"/>
              </a:spcBef>
              <a:buClr>
                <a:schemeClr val="dk1"/>
              </a:buClr>
              <a:buSzPct val="100000"/>
              <a:defRPr sz="3600">
                <a:solidFill>
                  <a:schemeClr val="dk1"/>
                </a:solidFill>
              </a:defRPr>
            </a:lvl4pPr>
            <a:lvl5pPr lvl="4" algn="ctr">
              <a:spcBef>
                <a:spcPts val="0"/>
              </a:spcBef>
              <a:buClr>
                <a:schemeClr val="dk1"/>
              </a:buClr>
              <a:buSzPct val="100000"/>
              <a:defRPr sz="3600">
                <a:solidFill>
                  <a:schemeClr val="dk1"/>
                </a:solidFill>
              </a:defRPr>
            </a:lvl5pPr>
            <a:lvl6pPr lvl="5" algn="ctr">
              <a:spcBef>
                <a:spcPts val="0"/>
              </a:spcBef>
              <a:buClr>
                <a:schemeClr val="dk1"/>
              </a:buClr>
              <a:buSzPct val="100000"/>
              <a:defRPr sz="3600">
                <a:solidFill>
                  <a:schemeClr val="dk1"/>
                </a:solidFill>
              </a:defRPr>
            </a:lvl6pPr>
            <a:lvl7pPr lvl="6" algn="ctr">
              <a:spcBef>
                <a:spcPts val="0"/>
              </a:spcBef>
              <a:buClr>
                <a:schemeClr val="dk1"/>
              </a:buClr>
              <a:buSzPct val="100000"/>
              <a:defRPr sz="3600">
                <a:solidFill>
                  <a:schemeClr val="dk1"/>
                </a:solidFill>
              </a:defRPr>
            </a:lvl7pPr>
            <a:lvl8pPr lvl="7" algn="ctr">
              <a:spcBef>
                <a:spcPts val="0"/>
              </a:spcBef>
              <a:buClr>
                <a:schemeClr val="dk1"/>
              </a:buClr>
              <a:buSzPct val="100000"/>
              <a:defRPr sz="3600">
                <a:solidFill>
                  <a:schemeClr val="dk1"/>
                </a:solidFill>
              </a:defRPr>
            </a:lvl8pPr>
            <a:lvl9pPr lvl="8" algn="ctr">
              <a:spcBef>
                <a:spcPts val="0"/>
              </a:spcBef>
              <a:buClr>
                <a:schemeClr val="dk1"/>
              </a:buClr>
              <a:buSzPct val="100000"/>
              <a:defRPr sz="3600">
                <a:solidFill>
                  <a:schemeClr val="dk1"/>
                </a:solidFill>
              </a:defRPr>
            </a:lvl9pPr>
          </a:lstStyle>
          <a:p>
            <a:endParaRPr/>
          </a:p>
        </p:txBody>
      </p:sp>
      <p:sp>
        <p:nvSpPr>
          <p:cNvPr id="52" name="Shape 52"/>
          <p:cNvSpPr txBox="1">
            <a:spLocks noGrp="1"/>
          </p:cNvSpPr>
          <p:nvPr>
            <p:ph type="subTitle" idx="1"/>
          </p:nvPr>
        </p:nvSpPr>
        <p:spPr>
          <a:xfrm>
            <a:off x="265500" y="2735371"/>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3" name="Shape 53"/>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4" name="Shape 54"/>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5"/>
        <p:cNvGrpSpPr/>
        <p:nvPr/>
      </p:nvGrpSpPr>
      <p:grpSpPr>
        <a:xfrm>
          <a:off x="0" y="0"/>
          <a:ext cx="0" cy="0"/>
          <a:chOff x="0" y="0"/>
          <a:chExt cx="0" cy="0"/>
        </a:xfrm>
      </p:grpSpPr>
      <p:cxnSp>
        <p:nvCxnSpPr>
          <p:cNvPr id="56" name="Shape 56"/>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57" name="Shape 57"/>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58" name="Shape 58"/>
          <p:cNvSpPr txBox="1">
            <a:spLocks noGrp="1"/>
          </p:cNvSpPr>
          <p:nvPr>
            <p:ph type="body" idx="1"/>
          </p:nvPr>
        </p:nvSpPr>
        <p:spPr>
          <a:xfrm>
            <a:off x="328017" y="4226025"/>
            <a:ext cx="8388600" cy="3936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59" name="Shape 59"/>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400250" y="575950"/>
            <a:ext cx="6321600" cy="635400"/>
          </a:xfrm>
          <a:prstGeom prst="rect">
            <a:avLst/>
          </a:prstGeom>
          <a:noFill/>
          <a:ln>
            <a:noFill/>
          </a:ln>
        </p:spPr>
        <p:txBody>
          <a:bodyPr wrap="square" lIns="91425" tIns="91425" rIns="91425" bIns="91425" anchor="t" anchorCtr="0"/>
          <a:lstStyle>
            <a:lvl1pPr lv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2410112" y="1595776"/>
            <a:ext cx="6321600" cy="3002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Lato"/>
              <a:buChar char="●"/>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7999" y="4688759"/>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access.tarrantcounty.com/content/dam/main/public-health/12-19-2013FOOD_DESERT_final_report.pdf"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2371725" y="630225"/>
            <a:ext cx="6331500" cy="1542000"/>
          </a:xfrm>
          <a:prstGeom prst="rect">
            <a:avLst/>
          </a:prstGeom>
        </p:spPr>
        <p:txBody>
          <a:bodyPr wrap="square" lIns="91425" tIns="91425" rIns="91425" bIns="91425" anchor="t" anchorCtr="0">
            <a:noAutofit/>
          </a:bodyPr>
          <a:lstStyle/>
          <a:p>
            <a:pPr lvl="0">
              <a:spcBef>
                <a:spcPts val="0"/>
              </a:spcBef>
              <a:buNone/>
            </a:pPr>
            <a:r>
              <a:rPr lang="en" dirty="0"/>
              <a:t>The Drought: Food Deserts In America</a:t>
            </a:r>
          </a:p>
        </p:txBody>
      </p:sp>
      <p:sp>
        <p:nvSpPr>
          <p:cNvPr id="73" name="Shape 73"/>
          <p:cNvSpPr txBox="1">
            <a:spLocks noGrp="1"/>
          </p:cNvSpPr>
          <p:nvPr>
            <p:ph type="subTitle" idx="1"/>
          </p:nvPr>
        </p:nvSpPr>
        <p:spPr>
          <a:xfrm>
            <a:off x="2390267" y="3238450"/>
            <a:ext cx="6331500" cy="1241700"/>
          </a:xfrm>
          <a:prstGeom prst="rect">
            <a:avLst/>
          </a:prstGeom>
        </p:spPr>
        <p:txBody>
          <a:bodyPr wrap="square" lIns="91425" tIns="91425" rIns="91425" bIns="91425" anchor="b" anchorCtr="0">
            <a:noAutofit/>
          </a:bodyPr>
          <a:lstStyle/>
          <a:p>
            <a:pPr lvl="0" algn="ctr" rtl="0">
              <a:spcBef>
                <a:spcPts val="0"/>
              </a:spcBef>
              <a:buClr>
                <a:schemeClr val="dk2"/>
              </a:buClr>
              <a:buSzPct val="61111"/>
              <a:buFont typeface="Arial"/>
              <a:buNone/>
            </a:pPr>
            <a:r>
              <a:rPr lang="en" dirty="0"/>
              <a:t>TBL Group 13: Marc Esquivel, Joseph Collins, Jason Herrington, Princess Ananti,  Ashton Terry, Henry Nguyen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2400250" y="575950"/>
            <a:ext cx="6321600" cy="635400"/>
          </a:xfrm>
          <a:prstGeom prst="rect">
            <a:avLst/>
          </a:prstGeom>
        </p:spPr>
        <p:txBody>
          <a:bodyPr wrap="square" lIns="91425" tIns="91425" rIns="91425" bIns="91425" anchor="t" anchorCtr="0">
            <a:noAutofit/>
          </a:bodyPr>
          <a:lstStyle/>
          <a:p>
            <a:pPr lvl="0">
              <a:spcBef>
                <a:spcPts val="0"/>
              </a:spcBef>
              <a:buNone/>
            </a:pPr>
            <a:r>
              <a:rPr lang="en"/>
              <a:t>What is the problem</a:t>
            </a:r>
          </a:p>
        </p:txBody>
      </p:sp>
      <p:sp>
        <p:nvSpPr>
          <p:cNvPr id="79" name="Shape 79"/>
          <p:cNvSpPr txBox="1">
            <a:spLocks noGrp="1"/>
          </p:cNvSpPr>
          <p:nvPr>
            <p:ph type="body" idx="1"/>
          </p:nvPr>
        </p:nvSpPr>
        <p:spPr>
          <a:xfrm>
            <a:off x="2410112" y="1595776"/>
            <a:ext cx="6321600" cy="3002400"/>
          </a:xfrm>
          <a:prstGeom prst="rect">
            <a:avLst/>
          </a:prstGeom>
        </p:spPr>
        <p:txBody>
          <a:bodyPr wrap="square" lIns="91425" tIns="91425" rIns="91425" bIns="91425" anchor="t" anchorCtr="0">
            <a:noAutofit/>
          </a:bodyPr>
          <a:lstStyle/>
          <a:p>
            <a:pPr marL="457200" lvl="0" indent="-342900">
              <a:spcBef>
                <a:spcPts val="0"/>
              </a:spcBef>
              <a:spcAft>
                <a:spcPts val="0"/>
              </a:spcAft>
              <a:buSzPct val="100000"/>
              <a:buChar char="-"/>
            </a:pPr>
            <a:r>
              <a:rPr lang="en"/>
              <a:t>Lack Access to Nutritional foods </a:t>
            </a:r>
          </a:p>
          <a:p>
            <a:pPr marL="457200" lvl="0" indent="-342900" rtl="0">
              <a:spcBef>
                <a:spcPts val="0"/>
              </a:spcBef>
              <a:spcAft>
                <a:spcPts val="0"/>
              </a:spcAft>
              <a:buSzPct val="100000"/>
              <a:buChar char="-"/>
            </a:pPr>
            <a:r>
              <a:rPr lang="en"/>
              <a:t>Chronic disease ( Diabetes, Obesity, CVD)</a:t>
            </a:r>
          </a:p>
          <a:p>
            <a:pPr marL="457200" lvl="0" indent="-342900" rtl="0">
              <a:spcBef>
                <a:spcPts val="0"/>
              </a:spcBef>
              <a:spcAft>
                <a:spcPts val="0"/>
              </a:spcAft>
              <a:buSzPct val="100000"/>
              <a:buChar char="-"/>
            </a:pPr>
            <a:r>
              <a:rPr lang="en"/>
              <a:t>Decreased life expectancy </a:t>
            </a:r>
          </a:p>
          <a:p>
            <a:pPr marL="457200" lvl="0" indent="-342900">
              <a:spcBef>
                <a:spcPts val="0"/>
              </a:spcBef>
              <a:buSzPct val="100000"/>
              <a:buChar char="-"/>
            </a:pPr>
            <a:r>
              <a:rPr lang="en"/>
              <a:t>Increased Healthcare spending</a:t>
            </a:r>
          </a:p>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03300" y="411575"/>
            <a:ext cx="8520600" cy="639600"/>
          </a:xfrm>
          <a:prstGeom prst="rect">
            <a:avLst/>
          </a:prstGeom>
        </p:spPr>
        <p:txBody>
          <a:bodyPr wrap="square" lIns="91425" tIns="91425" rIns="91425" bIns="91425" anchor="t" anchorCtr="0">
            <a:noAutofit/>
          </a:bodyPr>
          <a:lstStyle/>
          <a:p>
            <a:pPr lvl="0">
              <a:spcBef>
                <a:spcPts val="0"/>
              </a:spcBef>
              <a:buNone/>
            </a:pPr>
            <a:r>
              <a:rPr lang="en" dirty="0"/>
              <a:t>Food </a:t>
            </a:r>
            <a:r>
              <a:rPr lang="en" dirty="0" smtClean="0"/>
              <a:t>Desert </a:t>
            </a:r>
            <a:r>
              <a:rPr lang="en" dirty="0"/>
              <a:t>Demographics</a:t>
            </a:r>
          </a:p>
        </p:txBody>
      </p:sp>
      <p:sp>
        <p:nvSpPr>
          <p:cNvPr id="85" name="Shape 85"/>
          <p:cNvSpPr txBox="1"/>
          <p:nvPr/>
        </p:nvSpPr>
        <p:spPr>
          <a:xfrm>
            <a:off x="134375" y="1258625"/>
            <a:ext cx="3038700" cy="3538500"/>
          </a:xfrm>
          <a:prstGeom prst="rect">
            <a:avLst/>
          </a:prstGeom>
          <a:noFill/>
          <a:ln>
            <a:noFill/>
          </a:ln>
        </p:spPr>
        <p:txBody>
          <a:bodyPr wrap="square" lIns="91425" tIns="91425" rIns="91425" bIns="91425" anchor="t" anchorCtr="0">
            <a:noAutofit/>
          </a:bodyPr>
          <a:lstStyle/>
          <a:p>
            <a:pPr lvl="0">
              <a:spcBef>
                <a:spcPts val="0"/>
              </a:spcBef>
              <a:buNone/>
            </a:pPr>
            <a:endParaRPr/>
          </a:p>
        </p:txBody>
      </p:sp>
      <p:pic>
        <p:nvPicPr>
          <p:cNvPr id="86" name="Shape 86"/>
          <p:cNvPicPr preferRelativeResize="0"/>
          <p:nvPr/>
        </p:nvPicPr>
        <p:blipFill>
          <a:blip r:embed="rId3">
            <a:alphaModFix/>
          </a:blip>
          <a:stretch>
            <a:fillRect/>
          </a:stretch>
        </p:blipFill>
        <p:spPr>
          <a:xfrm>
            <a:off x="0" y="1498275"/>
            <a:ext cx="4643146" cy="3059200"/>
          </a:xfrm>
          <a:prstGeom prst="rect">
            <a:avLst/>
          </a:prstGeom>
          <a:noFill/>
          <a:ln>
            <a:noFill/>
          </a:ln>
        </p:spPr>
      </p:pic>
      <p:pic>
        <p:nvPicPr>
          <p:cNvPr id="87" name="Shape 87"/>
          <p:cNvPicPr preferRelativeResize="0"/>
          <p:nvPr/>
        </p:nvPicPr>
        <p:blipFill>
          <a:blip r:embed="rId4">
            <a:alphaModFix/>
          </a:blip>
          <a:stretch>
            <a:fillRect/>
          </a:stretch>
        </p:blipFill>
        <p:spPr>
          <a:xfrm>
            <a:off x="4497625" y="1203575"/>
            <a:ext cx="4493975" cy="3488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229175" y="70650"/>
            <a:ext cx="8520600" cy="639600"/>
          </a:xfrm>
          <a:prstGeom prst="rect">
            <a:avLst/>
          </a:prstGeom>
        </p:spPr>
        <p:txBody>
          <a:bodyPr wrap="square" lIns="91425" tIns="91425" rIns="91425" bIns="91425" anchor="t" anchorCtr="0">
            <a:noAutofit/>
          </a:bodyPr>
          <a:lstStyle/>
          <a:p>
            <a:pPr lvl="0">
              <a:spcBef>
                <a:spcPts val="0"/>
              </a:spcBef>
              <a:buNone/>
            </a:pPr>
            <a:r>
              <a:rPr lang="en" dirty="0"/>
              <a:t>Food </a:t>
            </a:r>
            <a:r>
              <a:rPr lang="en" dirty="0" smtClean="0"/>
              <a:t>Desert </a:t>
            </a:r>
            <a:r>
              <a:rPr lang="en" dirty="0"/>
              <a:t>Demographics</a:t>
            </a:r>
          </a:p>
        </p:txBody>
      </p:sp>
      <p:pic>
        <p:nvPicPr>
          <p:cNvPr id="93" name="Shape 93"/>
          <p:cNvPicPr preferRelativeResize="0"/>
          <p:nvPr/>
        </p:nvPicPr>
        <p:blipFill>
          <a:blip r:embed="rId3">
            <a:alphaModFix/>
          </a:blip>
          <a:stretch>
            <a:fillRect/>
          </a:stretch>
        </p:blipFill>
        <p:spPr>
          <a:xfrm>
            <a:off x="0" y="710250"/>
            <a:ext cx="4057275" cy="4042950"/>
          </a:xfrm>
          <a:prstGeom prst="rect">
            <a:avLst/>
          </a:prstGeom>
          <a:noFill/>
          <a:ln>
            <a:noFill/>
          </a:ln>
        </p:spPr>
      </p:pic>
      <p:sp>
        <p:nvSpPr>
          <p:cNvPr id="94" name="Shape 94"/>
          <p:cNvSpPr txBox="1"/>
          <p:nvPr/>
        </p:nvSpPr>
        <p:spPr>
          <a:xfrm>
            <a:off x="6171325" y="945513"/>
            <a:ext cx="3041700" cy="1156200"/>
          </a:xfrm>
          <a:prstGeom prst="rect">
            <a:avLst/>
          </a:prstGeom>
          <a:noFill/>
          <a:ln>
            <a:noFill/>
          </a:ln>
        </p:spPr>
        <p:txBody>
          <a:bodyPr wrap="square" lIns="91425" tIns="91425" rIns="91425" bIns="91425" anchor="t" anchorCtr="0">
            <a:noAutofit/>
          </a:bodyPr>
          <a:lstStyle/>
          <a:p>
            <a:pPr marL="457200" lvl="0" indent="-317500" rtl="0">
              <a:spcBef>
                <a:spcPts val="0"/>
              </a:spcBef>
              <a:spcAft>
                <a:spcPts val="0"/>
              </a:spcAft>
              <a:buSzPct val="100000"/>
              <a:buChar char="●"/>
            </a:pPr>
            <a:r>
              <a:rPr lang="en" b="1" u="sng"/>
              <a:t>Tarrant County Example:</a:t>
            </a:r>
          </a:p>
          <a:p>
            <a:pPr marL="914400" lvl="1" indent="-317500" rtl="0">
              <a:spcBef>
                <a:spcPts val="0"/>
              </a:spcBef>
              <a:buSzPct val="100000"/>
              <a:buChar char="○"/>
            </a:pPr>
            <a:r>
              <a:rPr lang="en"/>
              <a:t>Out of 11 total zip codes surveyed, 4 of them had ZERO grocery stores</a:t>
            </a:r>
          </a:p>
          <a:p>
            <a:pPr marL="457200" lvl="0" indent="0" rtl="0">
              <a:spcBef>
                <a:spcPts val="0"/>
              </a:spcBef>
              <a:buNone/>
            </a:pPr>
            <a:endParaRPr/>
          </a:p>
          <a:p>
            <a:pPr marL="0" lvl="0" indent="0">
              <a:spcBef>
                <a:spcPts val="0"/>
              </a:spcBef>
              <a:buNone/>
            </a:pPr>
            <a:endParaRPr/>
          </a:p>
        </p:txBody>
      </p:sp>
      <p:pic>
        <p:nvPicPr>
          <p:cNvPr id="95" name="Shape 95"/>
          <p:cNvPicPr preferRelativeResize="0"/>
          <p:nvPr/>
        </p:nvPicPr>
        <p:blipFill>
          <a:blip r:embed="rId4">
            <a:alphaModFix/>
          </a:blip>
          <a:stretch>
            <a:fillRect/>
          </a:stretch>
        </p:blipFill>
        <p:spPr>
          <a:xfrm>
            <a:off x="4165200" y="710250"/>
            <a:ext cx="2543724" cy="2558875"/>
          </a:xfrm>
          <a:prstGeom prst="rect">
            <a:avLst/>
          </a:prstGeom>
          <a:noFill/>
          <a:ln>
            <a:noFill/>
          </a:ln>
        </p:spPr>
      </p:pic>
      <p:pic>
        <p:nvPicPr>
          <p:cNvPr id="96" name="Shape 96"/>
          <p:cNvPicPr preferRelativeResize="0"/>
          <p:nvPr/>
        </p:nvPicPr>
        <p:blipFill>
          <a:blip r:embed="rId5">
            <a:alphaModFix/>
          </a:blip>
          <a:stretch>
            <a:fillRect/>
          </a:stretch>
        </p:blipFill>
        <p:spPr>
          <a:xfrm>
            <a:off x="6240376" y="2488525"/>
            <a:ext cx="2903626" cy="2654976"/>
          </a:xfrm>
          <a:prstGeom prst="rect">
            <a:avLst/>
          </a:prstGeom>
          <a:noFill/>
          <a:ln>
            <a:noFill/>
          </a:ln>
        </p:spPr>
      </p:pic>
      <p:sp>
        <p:nvSpPr>
          <p:cNvPr id="97" name="Shape 97"/>
          <p:cNvSpPr txBox="1"/>
          <p:nvPr/>
        </p:nvSpPr>
        <p:spPr>
          <a:xfrm>
            <a:off x="0" y="4817400"/>
            <a:ext cx="6551700" cy="326100"/>
          </a:xfrm>
          <a:prstGeom prst="rect">
            <a:avLst/>
          </a:prstGeom>
          <a:noFill/>
          <a:ln>
            <a:noFill/>
          </a:ln>
        </p:spPr>
        <p:txBody>
          <a:bodyPr wrap="square" lIns="91425" tIns="91425" rIns="91425" bIns="91425" anchor="t" anchorCtr="0">
            <a:noAutofit/>
          </a:bodyPr>
          <a:lstStyle/>
          <a:p>
            <a:pPr lvl="0">
              <a:spcBef>
                <a:spcPts val="0"/>
              </a:spcBef>
              <a:buClr>
                <a:schemeClr val="dk2"/>
              </a:buClr>
              <a:buSzPct val="137500"/>
              <a:buFont typeface="Arial"/>
              <a:buNone/>
            </a:pPr>
            <a:r>
              <a:rPr lang="en" sz="800" u="sng">
                <a:solidFill>
                  <a:schemeClr val="hlink"/>
                </a:solidFill>
                <a:hlinkClick r:id="rId6"/>
              </a:rPr>
              <a:t>https://access.tarrantcounty.com/content/dam/main/public-health/12-19-2013FOOD_DESERT_final_report.pdf</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2358450" y="399725"/>
            <a:ext cx="4704900" cy="639600"/>
          </a:xfrm>
          <a:prstGeom prst="rect">
            <a:avLst/>
          </a:prstGeom>
          <a:effectLst>
            <a:outerShdw blurRad="57150" dist="19050" dir="5400000" algn="bl" rotWithShape="0">
              <a:srgbClr val="000000">
                <a:alpha val="50000"/>
              </a:srgbClr>
            </a:outerShdw>
          </a:effectLst>
        </p:spPr>
        <p:txBody>
          <a:bodyPr wrap="square" lIns="91425" tIns="91425" rIns="91425" bIns="91425" anchor="t" anchorCtr="0">
            <a:noAutofit/>
          </a:bodyPr>
          <a:lstStyle/>
          <a:p>
            <a:pPr lvl="0">
              <a:spcBef>
                <a:spcPts val="0"/>
              </a:spcBef>
              <a:buNone/>
            </a:pPr>
            <a:r>
              <a:rPr lang="en"/>
              <a:t>Community Market</a:t>
            </a:r>
          </a:p>
        </p:txBody>
      </p:sp>
      <p:sp>
        <p:nvSpPr>
          <p:cNvPr id="103" name="Shape 103"/>
          <p:cNvSpPr txBox="1"/>
          <p:nvPr/>
        </p:nvSpPr>
        <p:spPr>
          <a:xfrm>
            <a:off x="0" y="912550"/>
            <a:ext cx="8876700" cy="4029600"/>
          </a:xfrm>
          <a:prstGeom prst="rect">
            <a:avLst/>
          </a:prstGeom>
          <a:noFill/>
          <a:ln>
            <a:noFill/>
          </a:ln>
        </p:spPr>
        <p:txBody>
          <a:bodyPr wrap="square" lIns="91425" tIns="91425" rIns="91425" bIns="91425" anchor="t" anchorCtr="0">
            <a:noAutofit/>
          </a:bodyPr>
          <a:lstStyle/>
          <a:p>
            <a:pPr lvl="0" rtl="0">
              <a:lnSpc>
                <a:spcPct val="115000"/>
              </a:lnSpc>
              <a:spcBef>
                <a:spcPts val="0"/>
              </a:spcBef>
              <a:spcAft>
                <a:spcPts val="1600"/>
              </a:spcAft>
              <a:buNone/>
            </a:pPr>
            <a:r>
              <a:rPr lang="en" sz="2400" dirty="0">
                <a:solidFill>
                  <a:schemeClr val="dk2"/>
                </a:solidFill>
                <a:latin typeface="Lato"/>
                <a:ea typeface="Lato"/>
                <a:cs typeface="Lato"/>
                <a:sym typeface="Lato"/>
              </a:rPr>
              <a:t>Where people pay what they can to get what they need!!!!</a:t>
            </a:r>
          </a:p>
          <a:p>
            <a:pPr lvl="0" rtl="0">
              <a:lnSpc>
                <a:spcPct val="100000"/>
              </a:lnSpc>
              <a:spcBef>
                <a:spcPts val="0"/>
              </a:spcBef>
              <a:spcAft>
                <a:spcPts val="1600"/>
              </a:spcAft>
              <a:buNone/>
            </a:pPr>
            <a:r>
              <a:rPr lang="en" sz="1800" dirty="0">
                <a:solidFill>
                  <a:schemeClr val="dk2"/>
                </a:solidFill>
                <a:latin typeface="Lato"/>
                <a:ea typeface="Lato"/>
                <a:cs typeface="Lato"/>
                <a:sym typeface="Lato"/>
              </a:rPr>
              <a:t>Products</a:t>
            </a:r>
          </a:p>
          <a:p>
            <a:pPr marL="457200" lvl="0" indent="-342900" rtl="0">
              <a:lnSpc>
                <a:spcPct val="100000"/>
              </a:lnSpc>
              <a:spcBef>
                <a:spcPts val="0"/>
              </a:spcBef>
              <a:spcAft>
                <a:spcPts val="0"/>
              </a:spcAft>
              <a:buClr>
                <a:schemeClr val="dk2"/>
              </a:buClr>
              <a:buSzPct val="100000"/>
              <a:buFont typeface="Lato"/>
              <a:buChar char="●"/>
            </a:pPr>
            <a:r>
              <a:rPr lang="en" sz="1800" dirty="0">
                <a:solidFill>
                  <a:schemeClr val="dk2"/>
                </a:solidFill>
                <a:latin typeface="Lato"/>
                <a:ea typeface="Lato"/>
                <a:cs typeface="Lato"/>
                <a:sym typeface="Lato"/>
              </a:rPr>
              <a:t>Fresh fruits and vegetables</a:t>
            </a:r>
          </a:p>
          <a:p>
            <a:pPr marL="457200" lvl="0" indent="-342900" rtl="0">
              <a:lnSpc>
                <a:spcPct val="100000"/>
              </a:lnSpc>
              <a:spcBef>
                <a:spcPts val="0"/>
              </a:spcBef>
              <a:spcAft>
                <a:spcPts val="1600"/>
              </a:spcAft>
              <a:buClr>
                <a:schemeClr val="dk2"/>
              </a:buClr>
              <a:buSzPct val="100000"/>
              <a:buFont typeface="Lato"/>
              <a:buChar char="●"/>
            </a:pPr>
            <a:r>
              <a:rPr lang="en" sz="1800" dirty="0">
                <a:solidFill>
                  <a:schemeClr val="dk2"/>
                </a:solidFill>
                <a:latin typeface="Lato"/>
                <a:ea typeface="Lato"/>
                <a:cs typeface="Lato"/>
                <a:sym typeface="Lato"/>
              </a:rPr>
              <a:t>Healthy food options</a:t>
            </a:r>
          </a:p>
          <a:p>
            <a:pPr lvl="0" rtl="0">
              <a:lnSpc>
                <a:spcPct val="100000"/>
              </a:lnSpc>
              <a:spcBef>
                <a:spcPts val="0"/>
              </a:spcBef>
              <a:spcAft>
                <a:spcPts val="1600"/>
              </a:spcAft>
              <a:buNone/>
            </a:pPr>
            <a:r>
              <a:rPr lang="en" sz="1800" dirty="0">
                <a:solidFill>
                  <a:schemeClr val="dk2"/>
                </a:solidFill>
                <a:latin typeface="Lato"/>
                <a:ea typeface="Lato"/>
                <a:cs typeface="Lato"/>
                <a:sym typeface="Lato"/>
              </a:rPr>
              <a:t>Payment</a:t>
            </a:r>
          </a:p>
          <a:p>
            <a:pPr marL="457200" lvl="0" indent="-342900" rtl="0">
              <a:lnSpc>
                <a:spcPct val="100000"/>
              </a:lnSpc>
              <a:spcBef>
                <a:spcPts val="0"/>
              </a:spcBef>
              <a:spcAft>
                <a:spcPts val="0"/>
              </a:spcAft>
              <a:buClr>
                <a:schemeClr val="dk2"/>
              </a:buClr>
              <a:buSzPct val="100000"/>
              <a:buFont typeface="Lato"/>
              <a:buChar char="●"/>
            </a:pPr>
            <a:r>
              <a:rPr lang="en" sz="1800" dirty="0">
                <a:solidFill>
                  <a:schemeClr val="dk2"/>
                </a:solidFill>
                <a:latin typeface="Lato"/>
                <a:ea typeface="Lato"/>
                <a:cs typeface="Lato"/>
                <a:sym typeface="Lato"/>
              </a:rPr>
              <a:t>Cash donations</a:t>
            </a:r>
          </a:p>
          <a:p>
            <a:pPr marL="457200" lvl="0" indent="-342900" rtl="0">
              <a:lnSpc>
                <a:spcPct val="100000"/>
              </a:lnSpc>
              <a:spcBef>
                <a:spcPts val="0"/>
              </a:spcBef>
              <a:spcAft>
                <a:spcPts val="0"/>
              </a:spcAft>
              <a:buClr>
                <a:schemeClr val="dk2"/>
              </a:buClr>
              <a:buSzPct val="100000"/>
              <a:buFont typeface="Lato"/>
              <a:buChar char="●"/>
            </a:pPr>
            <a:r>
              <a:rPr lang="en" sz="1800" dirty="0">
                <a:solidFill>
                  <a:schemeClr val="dk2"/>
                </a:solidFill>
                <a:latin typeface="Lato"/>
                <a:ea typeface="Lato"/>
                <a:cs typeface="Lato"/>
                <a:sym typeface="Lato"/>
              </a:rPr>
              <a:t>Donate food</a:t>
            </a:r>
          </a:p>
          <a:p>
            <a:pPr marL="457200" lvl="0" indent="-342900" rtl="0">
              <a:lnSpc>
                <a:spcPct val="100000"/>
              </a:lnSpc>
              <a:spcBef>
                <a:spcPts val="0"/>
              </a:spcBef>
              <a:spcAft>
                <a:spcPts val="1600"/>
              </a:spcAft>
              <a:buClr>
                <a:schemeClr val="dk2"/>
              </a:buClr>
              <a:buSzPct val="100000"/>
              <a:buFont typeface="Lato"/>
              <a:buChar char="●"/>
            </a:pPr>
            <a:r>
              <a:rPr lang="en" sz="1800" dirty="0">
                <a:solidFill>
                  <a:schemeClr val="dk2"/>
                </a:solidFill>
                <a:latin typeface="Lato"/>
                <a:ea typeface="Lato"/>
                <a:cs typeface="Lato"/>
                <a:sym typeface="Lato"/>
              </a:rPr>
              <a:t>Free if needed</a:t>
            </a:r>
          </a:p>
        </p:txBody>
      </p:sp>
      <p:pic>
        <p:nvPicPr>
          <p:cNvPr id="104" name="Shape 104"/>
          <p:cNvPicPr preferRelativeResize="0"/>
          <p:nvPr/>
        </p:nvPicPr>
        <p:blipFill>
          <a:blip r:embed="rId3">
            <a:alphaModFix/>
          </a:blip>
          <a:stretch>
            <a:fillRect/>
          </a:stretch>
        </p:blipFill>
        <p:spPr>
          <a:xfrm>
            <a:off x="3875375" y="1647350"/>
            <a:ext cx="4705026" cy="31151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03300" y="411575"/>
            <a:ext cx="8520600" cy="639600"/>
          </a:xfrm>
          <a:prstGeom prst="rect">
            <a:avLst/>
          </a:prstGeom>
        </p:spPr>
        <p:txBody>
          <a:bodyPr wrap="square" lIns="91425" tIns="91425" rIns="91425" bIns="91425" anchor="t" anchorCtr="0">
            <a:noAutofit/>
          </a:bodyPr>
          <a:lstStyle/>
          <a:p>
            <a:pPr lvl="0">
              <a:spcBef>
                <a:spcPts val="0"/>
              </a:spcBef>
              <a:buNone/>
            </a:pPr>
            <a:r>
              <a:rPr lang="en"/>
              <a:t>Community market</a:t>
            </a:r>
          </a:p>
          <a:p>
            <a:pPr lvl="0">
              <a:spcBef>
                <a:spcPts val="0"/>
              </a:spcBef>
              <a:buNone/>
            </a:pPr>
            <a:endParaRPr/>
          </a:p>
        </p:txBody>
      </p:sp>
      <p:sp>
        <p:nvSpPr>
          <p:cNvPr id="110" name="Shape 110"/>
          <p:cNvSpPr txBox="1"/>
          <p:nvPr/>
        </p:nvSpPr>
        <p:spPr>
          <a:xfrm>
            <a:off x="303300" y="1208850"/>
            <a:ext cx="3417900" cy="3635400"/>
          </a:xfrm>
          <a:prstGeom prst="rect">
            <a:avLst/>
          </a:prstGeom>
          <a:noFill/>
          <a:ln>
            <a:noFill/>
          </a:ln>
        </p:spPr>
        <p:txBody>
          <a:bodyPr wrap="square" lIns="91425" tIns="91425" rIns="91425" bIns="91425" anchor="t" anchorCtr="0">
            <a:noAutofit/>
          </a:bodyPr>
          <a:lstStyle/>
          <a:p>
            <a:pPr lvl="0">
              <a:spcBef>
                <a:spcPts val="0"/>
              </a:spcBef>
              <a:buNone/>
            </a:pPr>
            <a:r>
              <a:rPr lang="en" sz="1800" u="sng"/>
              <a:t>Funding</a:t>
            </a:r>
          </a:p>
          <a:p>
            <a:pPr lvl="0">
              <a:spcBef>
                <a:spcPts val="0"/>
              </a:spcBef>
              <a:buNone/>
            </a:pPr>
            <a:r>
              <a:rPr lang="en"/>
              <a:t>Grassroots organizations</a:t>
            </a:r>
          </a:p>
          <a:p>
            <a:pPr lvl="0">
              <a:spcBef>
                <a:spcPts val="0"/>
              </a:spcBef>
              <a:buNone/>
            </a:pPr>
            <a:r>
              <a:rPr lang="en"/>
              <a:t>Local businesses</a:t>
            </a:r>
          </a:p>
          <a:p>
            <a:pPr lvl="0">
              <a:spcBef>
                <a:spcPts val="0"/>
              </a:spcBef>
              <a:buClr>
                <a:schemeClr val="dk2"/>
              </a:buClr>
              <a:buSzPct val="78571"/>
              <a:buFont typeface="Arial"/>
              <a:buNone/>
            </a:pPr>
            <a:r>
              <a:rPr lang="en">
                <a:solidFill>
                  <a:schemeClr val="dk2"/>
                </a:solidFill>
              </a:rPr>
              <a:t>Local Government</a:t>
            </a:r>
          </a:p>
          <a:p>
            <a:pPr lvl="0">
              <a:spcBef>
                <a:spcPts val="0"/>
              </a:spcBef>
              <a:buNone/>
            </a:pPr>
            <a:r>
              <a:rPr lang="en">
                <a:solidFill>
                  <a:schemeClr val="dk2"/>
                </a:solidFill>
              </a:rPr>
              <a:t>National food chains</a:t>
            </a:r>
          </a:p>
          <a:p>
            <a:pPr lvl="0">
              <a:spcBef>
                <a:spcPts val="0"/>
              </a:spcBef>
              <a:buNone/>
            </a:pPr>
            <a:endParaRPr>
              <a:solidFill>
                <a:schemeClr val="dk2"/>
              </a:solidFill>
            </a:endParaRPr>
          </a:p>
          <a:p>
            <a:pPr lvl="0">
              <a:spcBef>
                <a:spcPts val="0"/>
              </a:spcBef>
              <a:buNone/>
            </a:pPr>
            <a:r>
              <a:rPr lang="en" sz="1800" u="sng">
                <a:solidFill>
                  <a:schemeClr val="dk2"/>
                </a:solidFill>
              </a:rPr>
              <a:t>Location</a:t>
            </a:r>
          </a:p>
          <a:p>
            <a:pPr lvl="0">
              <a:spcBef>
                <a:spcPts val="0"/>
              </a:spcBef>
              <a:buNone/>
            </a:pPr>
            <a:r>
              <a:rPr lang="en">
                <a:solidFill>
                  <a:schemeClr val="dk2"/>
                </a:solidFill>
              </a:rPr>
              <a:t>School</a:t>
            </a:r>
          </a:p>
          <a:p>
            <a:pPr lvl="0">
              <a:spcBef>
                <a:spcPts val="0"/>
              </a:spcBef>
              <a:buNone/>
            </a:pPr>
            <a:r>
              <a:rPr lang="en">
                <a:solidFill>
                  <a:schemeClr val="dk2"/>
                </a:solidFill>
              </a:rPr>
              <a:t>Church</a:t>
            </a:r>
          </a:p>
          <a:p>
            <a:pPr lvl="0">
              <a:spcBef>
                <a:spcPts val="0"/>
              </a:spcBef>
              <a:buNone/>
            </a:pPr>
            <a:r>
              <a:rPr lang="en">
                <a:solidFill>
                  <a:schemeClr val="dk2"/>
                </a:solidFill>
              </a:rPr>
              <a:t>Community center</a:t>
            </a:r>
          </a:p>
          <a:p>
            <a:pPr lvl="0">
              <a:spcBef>
                <a:spcPts val="0"/>
              </a:spcBef>
              <a:buNone/>
            </a:pPr>
            <a:endParaRPr>
              <a:solidFill>
                <a:schemeClr val="dk2"/>
              </a:solidFill>
            </a:endParaRPr>
          </a:p>
          <a:p>
            <a:pPr lvl="0">
              <a:spcBef>
                <a:spcPts val="0"/>
              </a:spcBef>
              <a:buNone/>
            </a:pPr>
            <a:r>
              <a:rPr lang="en" sz="1800" u="sng">
                <a:solidFill>
                  <a:schemeClr val="dk2"/>
                </a:solidFill>
              </a:rPr>
              <a:t>Volunteers</a:t>
            </a:r>
          </a:p>
          <a:p>
            <a:pPr lvl="0">
              <a:spcBef>
                <a:spcPts val="0"/>
              </a:spcBef>
              <a:buNone/>
            </a:pPr>
            <a:r>
              <a:rPr lang="en">
                <a:solidFill>
                  <a:schemeClr val="dk2"/>
                </a:solidFill>
              </a:rPr>
              <a:t>PTA</a:t>
            </a:r>
          </a:p>
          <a:p>
            <a:pPr lvl="0">
              <a:spcBef>
                <a:spcPts val="0"/>
              </a:spcBef>
              <a:buNone/>
            </a:pPr>
            <a:r>
              <a:rPr lang="en">
                <a:solidFill>
                  <a:schemeClr val="dk2"/>
                </a:solidFill>
              </a:rPr>
              <a:t>Grassroots organizations</a:t>
            </a:r>
          </a:p>
          <a:p>
            <a:pPr lvl="0">
              <a:spcBef>
                <a:spcPts val="0"/>
              </a:spcBef>
              <a:buClr>
                <a:schemeClr val="dk2"/>
              </a:buClr>
              <a:buSzPct val="78571"/>
              <a:buFont typeface="Arial"/>
              <a:buNone/>
            </a:pPr>
            <a:r>
              <a:rPr lang="en">
                <a:solidFill>
                  <a:schemeClr val="dk2"/>
                </a:solidFill>
              </a:rPr>
              <a:t>YMCA</a:t>
            </a:r>
          </a:p>
          <a:p>
            <a:pPr lvl="0">
              <a:spcBef>
                <a:spcPts val="0"/>
              </a:spcBef>
              <a:buNone/>
            </a:pPr>
            <a:endParaRPr sz="1800" u="sng"/>
          </a:p>
          <a:p>
            <a:pPr lvl="0">
              <a:spcBef>
                <a:spcPts val="0"/>
              </a:spcBef>
              <a:buNone/>
            </a:pPr>
            <a:endParaRPr/>
          </a:p>
          <a:p>
            <a:pPr lvl="0">
              <a:spcBef>
                <a:spcPts val="0"/>
              </a:spcBef>
              <a:buNone/>
            </a:pPr>
            <a:endParaRPr/>
          </a:p>
        </p:txBody>
      </p:sp>
      <p:sp>
        <p:nvSpPr>
          <p:cNvPr id="111" name="Shape 111"/>
          <p:cNvSpPr txBox="1"/>
          <p:nvPr/>
        </p:nvSpPr>
        <p:spPr>
          <a:xfrm>
            <a:off x="4219100" y="1102200"/>
            <a:ext cx="3342000" cy="2939100"/>
          </a:xfrm>
          <a:prstGeom prst="rect">
            <a:avLst/>
          </a:prstGeom>
          <a:noFill/>
          <a:ln>
            <a:noFill/>
          </a:ln>
        </p:spPr>
        <p:txBody>
          <a:bodyPr wrap="square" lIns="91425" tIns="91425" rIns="91425" bIns="91425" anchor="t" anchorCtr="0">
            <a:noAutofit/>
          </a:bodyPr>
          <a:lstStyle/>
          <a:p>
            <a:pPr lvl="0">
              <a:spcBef>
                <a:spcPts val="0"/>
              </a:spcBef>
              <a:buNone/>
            </a:pPr>
            <a:r>
              <a:rPr lang="en" sz="1800" u="sng"/>
              <a:t>Disseminate information</a:t>
            </a:r>
          </a:p>
          <a:p>
            <a:pPr lvl="0">
              <a:spcBef>
                <a:spcPts val="0"/>
              </a:spcBef>
              <a:buNone/>
            </a:pPr>
            <a:r>
              <a:rPr lang="en"/>
              <a:t>Healthy eating habits</a:t>
            </a:r>
          </a:p>
          <a:p>
            <a:pPr lvl="0">
              <a:spcBef>
                <a:spcPts val="0"/>
              </a:spcBef>
              <a:buNone/>
            </a:pPr>
            <a:r>
              <a:rPr lang="en"/>
              <a:t>Healthy lifestyle choices</a:t>
            </a:r>
          </a:p>
          <a:p>
            <a:pPr lvl="0">
              <a:spcBef>
                <a:spcPts val="0"/>
              </a:spcBef>
              <a:buNone/>
            </a:pPr>
            <a:r>
              <a:rPr lang="en"/>
              <a:t>Local health organizations</a:t>
            </a:r>
          </a:p>
          <a:p>
            <a:pPr lvl="0">
              <a:spcBef>
                <a:spcPts val="0"/>
              </a:spcBef>
              <a:buNone/>
            </a:pPr>
            <a:r>
              <a:rPr lang="en"/>
              <a:t>Health awareness events</a:t>
            </a:r>
          </a:p>
          <a:p>
            <a:pPr lvl="0">
              <a:spcBef>
                <a:spcPts val="0"/>
              </a:spcBef>
              <a:buNone/>
            </a:pPr>
            <a:endParaRPr/>
          </a:p>
          <a:p>
            <a:pPr lvl="0">
              <a:spcBef>
                <a:spcPts val="0"/>
              </a:spcBef>
              <a:buNone/>
            </a:pPr>
            <a:endParaRPr/>
          </a:p>
        </p:txBody>
      </p:sp>
      <p:pic>
        <p:nvPicPr>
          <p:cNvPr id="112" name="Shape 112"/>
          <p:cNvPicPr preferRelativeResize="0"/>
          <p:nvPr/>
        </p:nvPicPr>
        <p:blipFill>
          <a:blip r:embed="rId3">
            <a:alphaModFix/>
          </a:blip>
          <a:stretch>
            <a:fillRect/>
          </a:stretch>
        </p:blipFill>
        <p:spPr>
          <a:xfrm>
            <a:off x="4219101" y="2453250"/>
            <a:ext cx="3863549" cy="2391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03300" y="411575"/>
            <a:ext cx="8520600" cy="639600"/>
          </a:xfrm>
          <a:prstGeom prst="rect">
            <a:avLst/>
          </a:prstGeom>
        </p:spPr>
        <p:txBody>
          <a:bodyPr wrap="square" lIns="91425" tIns="91425" rIns="91425" bIns="91425" anchor="t" anchorCtr="0">
            <a:noAutofit/>
          </a:bodyPr>
          <a:lstStyle/>
          <a:p>
            <a:pPr lvl="0">
              <a:spcBef>
                <a:spcPts val="0"/>
              </a:spcBef>
              <a:buNone/>
            </a:pPr>
            <a:r>
              <a:rPr lang="en"/>
              <a:t>The App</a:t>
            </a:r>
          </a:p>
        </p:txBody>
      </p:sp>
      <p:pic>
        <p:nvPicPr>
          <p:cNvPr id="118" name="Shape 118"/>
          <p:cNvPicPr preferRelativeResize="0"/>
          <p:nvPr/>
        </p:nvPicPr>
        <p:blipFill rotWithShape="1">
          <a:blip r:embed="rId3">
            <a:alphaModFix/>
          </a:blip>
          <a:srcRect t="1224"/>
          <a:stretch/>
        </p:blipFill>
        <p:spPr>
          <a:xfrm rot="871180">
            <a:off x="5522373" y="218272"/>
            <a:ext cx="2125628" cy="3017482"/>
          </a:xfrm>
          <a:prstGeom prst="rect">
            <a:avLst/>
          </a:prstGeom>
          <a:noFill/>
          <a:ln>
            <a:noFill/>
          </a:ln>
        </p:spPr>
      </p:pic>
      <p:pic>
        <p:nvPicPr>
          <p:cNvPr id="119" name="Shape 119"/>
          <p:cNvPicPr preferRelativeResize="0"/>
          <p:nvPr/>
        </p:nvPicPr>
        <p:blipFill>
          <a:blip r:embed="rId4">
            <a:alphaModFix/>
          </a:blip>
          <a:stretch>
            <a:fillRect/>
          </a:stretch>
        </p:blipFill>
        <p:spPr>
          <a:xfrm rot="872516">
            <a:off x="4946994" y="3117136"/>
            <a:ext cx="2128487" cy="1686180"/>
          </a:xfrm>
          <a:prstGeom prst="rect">
            <a:avLst/>
          </a:prstGeom>
          <a:noFill/>
          <a:ln>
            <a:noFill/>
          </a:ln>
        </p:spPr>
      </p:pic>
      <p:sp>
        <p:nvSpPr>
          <p:cNvPr id="120" name="Shape 120"/>
          <p:cNvSpPr txBox="1"/>
          <p:nvPr/>
        </p:nvSpPr>
        <p:spPr>
          <a:xfrm>
            <a:off x="1109900" y="1337450"/>
            <a:ext cx="3417900" cy="3635400"/>
          </a:xfrm>
          <a:prstGeom prst="rect">
            <a:avLst/>
          </a:prstGeom>
          <a:noFill/>
          <a:ln>
            <a:noFill/>
          </a:ln>
        </p:spPr>
        <p:txBody>
          <a:bodyPr wrap="square" lIns="91425" tIns="91425" rIns="91425" bIns="91425" anchor="t" anchorCtr="0">
            <a:noAutofit/>
          </a:bodyPr>
          <a:lstStyle/>
          <a:p>
            <a:pPr lvl="0" rtl="0">
              <a:spcBef>
                <a:spcPts val="0"/>
              </a:spcBef>
              <a:buNone/>
            </a:pPr>
            <a:r>
              <a:rPr lang="en" sz="2200" b="1"/>
              <a:t>Sections:</a:t>
            </a:r>
          </a:p>
          <a:p>
            <a:pPr lvl="0" rtl="0">
              <a:spcBef>
                <a:spcPts val="0"/>
              </a:spcBef>
              <a:buNone/>
            </a:pPr>
            <a:endParaRPr sz="2200" b="1"/>
          </a:p>
          <a:p>
            <a:pPr marL="457200" lvl="0" indent="-342900" rtl="0">
              <a:spcBef>
                <a:spcPts val="0"/>
              </a:spcBef>
              <a:buSzPct val="100000"/>
              <a:buChar char="●"/>
            </a:pPr>
            <a:r>
              <a:rPr lang="en" sz="1800"/>
              <a:t>About Us</a:t>
            </a:r>
          </a:p>
          <a:p>
            <a:pPr lvl="0" rtl="0">
              <a:spcBef>
                <a:spcPts val="0"/>
              </a:spcBef>
              <a:buNone/>
            </a:pPr>
            <a:endParaRPr>
              <a:solidFill>
                <a:schemeClr val="dk2"/>
              </a:solidFill>
            </a:endParaRPr>
          </a:p>
          <a:p>
            <a:pPr marL="457200" lvl="0" indent="-342900" rtl="0">
              <a:spcBef>
                <a:spcPts val="0"/>
              </a:spcBef>
              <a:buClr>
                <a:schemeClr val="dk2"/>
              </a:buClr>
              <a:buSzPct val="100000"/>
              <a:buChar char="●"/>
            </a:pPr>
            <a:r>
              <a:rPr lang="en" sz="1800">
                <a:solidFill>
                  <a:schemeClr val="dk2"/>
                </a:solidFill>
              </a:rPr>
              <a:t>Locations</a:t>
            </a:r>
          </a:p>
          <a:p>
            <a:pPr lvl="0" rtl="0">
              <a:spcBef>
                <a:spcPts val="0"/>
              </a:spcBef>
              <a:buNone/>
            </a:pPr>
            <a:endParaRPr>
              <a:solidFill>
                <a:schemeClr val="dk2"/>
              </a:solidFill>
            </a:endParaRPr>
          </a:p>
          <a:p>
            <a:pPr marL="457200" lvl="0" indent="-342900">
              <a:spcBef>
                <a:spcPts val="0"/>
              </a:spcBef>
              <a:buClr>
                <a:schemeClr val="dk2"/>
              </a:buClr>
              <a:buSzPct val="100000"/>
              <a:buChar char="●"/>
            </a:pPr>
            <a:r>
              <a:rPr lang="en" sz="1800">
                <a:solidFill>
                  <a:schemeClr val="dk2"/>
                </a:solidFill>
              </a:rPr>
              <a:t>Healthy Recipes</a:t>
            </a:r>
          </a:p>
          <a:p>
            <a:pPr lvl="0">
              <a:spcBef>
                <a:spcPts val="0"/>
              </a:spcBef>
              <a:buNone/>
            </a:pPr>
            <a:endParaRPr sz="1800">
              <a:solidFill>
                <a:schemeClr val="dk2"/>
              </a:solidFill>
            </a:endParaRPr>
          </a:p>
          <a:p>
            <a:pPr marL="457200" lvl="0" indent="-342900">
              <a:spcBef>
                <a:spcPts val="0"/>
              </a:spcBef>
              <a:buClr>
                <a:schemeClr val="dk2"/>
              </a:buClr>
              <a:buSzPct val="100000"/>
              <a:buChar char="●"/>
            </a:pPr>
            <a:r>
              <a:rPr lang="en" sz="1800">
                <a:solidFill>
                  <a:schemeClr val="dk2"/>
                </a:solidFill>
              </a:rPr>
              <a:t>Ask the Dietitian</a:t>
            </a:r>
          </a:p>
          <a:p>
            <a:pPr lvl="0" rtl="0">
              <a:spcBef>
                <a:spcPts val="0"/>
              </a:spcBef>
              <a:buNone/>
            </a:pPr>
            <a:endParaRPr sz="1800">
              <a:solidFill>
                <a:schemeClr val="dk2"/>
              </a:solidFill>
            </a:endParaRPr>
          </a:p>
          <a:p>
            <a:pPr marL="457200" lvl="0" indent="-342900" rtl="0">
              <a:spcBef>
                <a:spcPts val="0"/>
              </a:spcBef>
              <a:buClr>
                <a:schemeClr val="dk2"/>
              </a:buClr>
              <a:buSzPct val="100000"/>
              <a:buChar char="●"/>
            </a:pPr>
            <a:r>
              <a:rPr lang="en" sz="1800">
                <a:solidFill>
                  <a:schemeClr val="dk2"/>
                </a:solidFill>
              </a:rPr>
              <a:t>Videos</a:t>
            </a:r>
          </a:p>
          <a:p>
            <a:pPr lvl="0" rtl="0">
              <a:spcBef>
                <a:spcPts val="0"/>
              </a:spcBef>
              <a:buNone/>
            </a:pPr>
            <a:endParaRPr>
              <a:solidFill>
                <a:schemeClr val="dk2"/>
              </a:solidFill>
            </a:endParaRPr>
          </a:p>
          <a:p>
            <a:pPr lvl="0" rtl="0">
              <a:spcBef>
                <a:spcPts val="0"/>
              </a:spcBef>
              <a:buNone/>
            </a:pPr>
            <a:endParaRPr sz="1800" u="sng"/>
          </a:p>
          <a:p>
            <a:pPr lvl="0" rtl="0">
              <a:spcBef>
                <a:spcPts val="0"/>
              </a:spcBef>
              <a:buNone/>
            </a:pPr>
            <a:endParaRPr/>
          </a:p>
          <a:p>
            <a:pPr lvl="0" rt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03300" y="411575"/>
            <a:ext cx="8520600" cy="639600"/>
          </a:xfrm>
          <a:prstGeom prst="rect">
            <a:avLst/>
          </a:prstGeom>
        </p:spPr>
        <p:txBody>
          <a:bodyPr wrap="square" lIns="91425" tIns="91425" rIns="91425" bIns="91425" anchor="t" anchorCtr="0">
            <a:noAutofit/>
          </a:bodyPr>
          <a:lstStyle/>
          <a:p>
            <a:pPr lvl="0">
              <a:spcBef>
                <a:spcPts val="0"/>
              </a:spcBef>
              <a:buNone/>
            </a:pPr>
            <a:r>
              <a:rPr lang="en"/>
              <a:t>Lifestyle Education</a:t>
            </a:r>
          </a:p>
        </p:txBody>
      </p:sp>
      <p:pic>
        <p:nvPicPr>
          <p:cNvPr id="126" name="Shape 126"/>
          <p:cNvPicPr preferRelativeResize="0"/>
          <p:nvPr/>
        </p:nvPicPr>
        <p:blipFill>
          <a:blip r:embed="rId3">
            <a:alphaModFix/>
          </a:blip>
          <a:stretch>
            <a:fillRect/>
          </a:stretch>
        </p:blipFill>
        <p:spPr>
          <a:xfrm>
            <a:off x="4675275" y="2708325"/>
            <a:ext cx="4337549" cy="2297125"/>
          </a:xfrm>
          <a:prstGeom prst="rect">
            <a:avLst/>
          </a:prstGeom>
          <a:noFill/>
          <a:ln>
            <a:noFill/>
          </a:ln>
        </p:spPr>
      </p:pic>
      <p:pic>
        <p:nvPicPr>
          <p:cNvPr id="127" name="Shape 127"/>
          <p:cNvPicPr preferRelativeResize="0"/>
          <p:nvPr/>
        </p:nvPicPr>
        <p:blipFill>
          <a:blip r:embed="rId4">
            <a:alphaModFix/>
          </a:blip>
          <a:stretch>
            <a:fillRect/>
          </a:stretch>
        </p:blipFill>
        <p:spPr>
          <a:xfrm>
            <a:off x="4675275" y="253474"/>
            <a:ext cx="4337550" cy="2397077"/>
          </a:xfrm>
          <a:prstGeom prst="rect">
            <a:avLst/>
          </a:prstGeom>
          <a:noFill/>
          <a:ln>
            <a:noFill/>
          </a:ln>
        </p:spPr>
      </p:pic>
      <p:pic>
        <p:nvPicPr>
          <p:cNvPr id="128" name="Shape 128"/>
          <p:cNvPicPr preferRelativeResize="0"/>
          <p:nvPr/>
        </p:nvPicPr>
        <p:blipFill>
          <a:blip r:embed="rId5">
            <a:alphaModFix/>
          </a:blip>
          <a:stretch>
            <a:fillRect/>
          </a:stretch>
        </p:blipFill>
        <p:spPr>
          <a:xfrm>
            <a:off x="247450" y="1192350"/>
            <a:ext cx="3894705" cy="33805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03300" y="411575"/>
            <a:ext cx="8520600" cy="639600"/>
          </a:xfrm>
          <a:prstGeom prst="rect">
            <a:avLst/>
          </a:prstGeom>
        </p:spPr>
        <p:txBody>
          <a:bodyPr wrap="square" lIns="91425" tIns="91425" rIns="91425" bIns="91425" anchor="t" anchorCtr="0">
            <a:noAutofit/>
          </a:bodyPr>
          <a:lstStyle/>
          <a:p>
            <a:pPr lvl="0">
              <a:spcBef>
                <a:spcPts val="0"/>
              </a:spcBef>
              <a:buNone/>
            </a:pPr>
            <a:r>
              <a:rPr lang="en"/>
              <a:t>Conclusion</a:t>
            </a:r>
          </a:p>
        </p:txBody>
      </p:sp>
      <p:sp>
        <p:nvSpPr>
          <p:cNvPr id="134" name="Shape 134"/>
          <p:cNvSpPr txBox="1"/>
          <p:nvPr/>
        </p:nvSpPr>
        <p:spPr>
          <a:xfrm>
            <a:off x="497850" y="1237850"/>
            <a:ext cx="5541900" cy="1792800"/>
          </a:xfrm>
          <a:prstGeom prst="rect">
            <a:avLst/>
          </a:prstGeom>
          <a:noFill/>
          <a:ln>
            <a:noFill/>
          </a:ln>
        </p:spPr>
        <p:txBody>
          <a:bodyPr wrap="square" lIns="91425" tIns="91425" rIns="91425" bIns="91425" anchor="t" anchorCtr="0">
            <a:noAutofit/>
          </a:bodyPr>
          <a:lstStyle/>
          <a:p>
            <a:pPr marL="457200" lvl="0" indent="-317500">
              <a:spcBef>
                <a:spcPts val="0"/>
              </a:spcBef>
              <a:spcAft>
                <a:spcPts val="0"/>
              </a:spcAft>
              <a:buSzPct val="100000"/>
              <a:buChar char="●"/>
            </a:pPr>
            <a:r>
              <a:rPr lang="en" dirty="0"/>
              <a:t>Food </a:t>
            </a:r>
            <a:r>
              <a:rPr lang="en" dirty="0" smtClean="0"/>
              <a:t>deserts </a:t>
            </a:r>
            <a:r>
              <a:rPr lang="en" dirty="0"/>
              <a:t>lack access to nutritional foods with higher access to fast foods</a:t>
            </a:r>
          </a:p>
          <a:p>
            <a:pPr marL="457200" lvl="0" indent="-317500" rtl="0">
              <a:spcBef>
                <a:spcPts val="0"/>
              </a:spcBef>
              <a:spcAft>
                <a:spcPts val="0"/>
              </a:spcAft>
              <a:buSzPct val="100000"/>
              <a:buChar char="●"/>
            </a:pPr>
            <a:r>
              <a:rPr lang="en" dirty="0"/>
              <a:t>They consist of a majority of low-income citizens</a:t>
            </a:r>
          </a:p>
          <a:p>
            <a:pPr marL="457200" lvl="0" indent="-317500" rtl="0">
              <a:spcBef>
                <a:spcPts val="0"/>
              </a:spcBef>
              <a:spcAft>
                <a:spcPts val="0"/>
              </a:spcAft>
              <a:buSzPct val="100000"/>
              <a:buChar char="●"/>
            </a:pPr>
            <a:r>
              <a:rPr lang="en" dirty="0"/>
              <a:t>They have twice the obesity rates as areas with large grocery stores</a:t>
            </a:r>
          </a:p>
          <a:p>
            <a:pPr marL="914400" lvl="1" indent="-317500" rtl="0">
              <a:spcBef>
                <a:spcPts val="0"/>
              </a:spcBef>
              <a:buSzPct val="100000"/>
              <a:buChar char="○"/>
            </a:pPr>
            <a:r>
              <a:rPr lang="en" dirty="0"/>
              <a:t>Leads to complications such as HTN, Hyperlipidemia, increase blood sugar, diabetes, stroke, and heart disease</a:t>
            </a:r>
          </a:p>
          <a:p>
            <a:pPr lvl="0">
              <a:spcBef>
                <a:spcPts val="0"/>
              </a:spcBef>
              <a:buNone/>
            </a:pPr>
            <a:endParaRPr dirty="0"/>
          </a:p>
        </p:txBody>
      </p:sp>
      <p:pic>
        <p:nvPicPr>
          <p:cNvPr id="135" name="Shape 135"/>
          <p:cNvPicPr preferRelativeResize="0"/>
          <p:nvPr/>
        </p:nvPicPr>
        <p:blipFill>
          <a:blip r:embed="rId3">
            <a:alphaModFix/>
          </a:blip>
          <a:stretch>
            <a:fillRect/>
          </a:stretch>
        </p:blipFill>
        <p:spPr>
          <a:xfrm>
            <a:off x="5984292" y="930375"/>
            <a:ext cx="2839609" cy="1792800"/>
          </a:xfrm>
          <a:prstGeom prst="rect">
            <a:avLst/>
          </a:prstGeom>
          <a:noFill/>
          <a:ln>
            <a:noFill/>
          </a:ln>
        </p:spPr>
      </p:pic>
      <p:sp>
        <p:nvSpPr>
          <p:cNvPr id="136" name="Shape 136"/>
          <p:cNvSpPr txBox="1"/>
          <p:nvPr/>
        </p:nvSpPr>
        <p:spPr>
          <a:xfrm>
            <a:off x="3816525" y="3030600"/>
            <a:ext cx="4859400" cy="1792800"/>
          </a:xfrm>
          <a:prstGeom prst="rect">
            <a:avLst/>
          </a:prstGeom>
          <a:noFill/>
          <a:ln>
            <a:noFill/>
          </a:ln>
        </p:spPr>
        <p:txBody>
          <a:bodyPr wrap="square" lIns="91425" tIns="91425" rIns="91425" bIns="91425" anchor="t" anchorCtr="0">
            <a:noAutofit/>
          </a:bodyPr>
          <a:lstStyle/>
          <a:p>
            <a:pPr marL="457200" lvl="0" indent="-317500" rtl="0">
              <a:spcBef>
                <a:spcPts val="0"/>
              </a:spcBef>
              <a:spcAft>
                <a:spcPts val="0"/>
              </a:spcAft>
              <a:buSzPct val="100000"/>
              <a:buChar char="●"/>
            </a:pPr>
            <a:r>
              <a:rPr lang="en" dirty="0"/>
              <a:t>Incorporate community markets ran by volunteers and local community</a:t>
            </a:r>
          </a:p>
          <a:p>
            <a:pPr marL="914400" lvl="1" indent="-317500" rtl="0">
              <a:spcBef>
                <a:spcPts val="0"/>
              </a:spcBef>
              <a:spcAft>
                <a:spcPts val="0"/>
              </a:spcAft>
              <a:buSzPct val="100000"/>
              <a:buChar char="○"/>
            </a:pPr>
            <a:r>
              <a:rPr lang="en" dirty="0"/>
              <a:t>Can provide fresh fruits and vegetables to food </a:t>
            </a:r>
            <a:r>
              <a:rPr lang="en" dirty="0" smtClean="0"/>
              <a:t>deserts</a:t>
            </a:r>
            <a:endParaRPr lang="en" dirty="0"/>
          </a:p>
          <a:p>
            <a:pPr marL="914400" lvl="1" indent="-317500" rtl="0">
              <a:spcBef>
                <a:spcPts val="0"/>
              </a:spcBef>
              <a:spcAft>
                <a:spcPts val="0"/>
              </a:spcAft>
              <a:buSzPct val="100000"/>
              <a:buChar char="○"/>
            </a:pPr>
            <a:r>
              <a:rPr lang="en" dirty="0"/>
              <a:t>Does not translate into behavior change</a:t>
            </a:r>
          </a:p>
          <a:p>
            <a:pPr marL="457200" lvl="0" indent="-317500">
              <a:spcBef>
                <a:spcPts val="0"/>
              </a:spcBef>
              <a:buSzPct val="100000"/>
              <a:buChar char="●"/>
            </a:pPr>
            <a:r>
              <a:rPr lang="en" dirty="0"/>
              <a:t>Using apps to educate people on healthy living and where/how to find access to healthy foods within their community</a:t>
            </a:r>
          </a:p>
        </p:txBody>
      </p:sp>
      <p:pic>
        <p:nvPicPr>
          <p:cNvPr id="137" name="Shape 137"/>
          <p:cNvPicPr preferRelativeResize="0"/>
          <p:nvPr/>
        </p:nvPicPr>
        <p:blipFill>
          <a:blip r:embed="rId4">
            <a:alphaModFix/>
          </a:blip>
          <a:stretch>
            <a:fillRect/>
          </a:stretch>
        </p:blipFill>
        <p:spPr>
          <a:xfrm>
            <a:off x="152400" y="3183050"/>
            <a:ext cx="3499725" cy="1808050"/>
          </a:xfrm>
          <a:prstGeom prst="rect">
            <a:avLst/>
          </a:prstGeom>
          <a:noFill/>
          <a:ln>
            <a:noFill/>
          </a:ln>
        </p:spPr>
      </p:pic>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807</Words>
  <Application>Microsoft Office PowerPoint</Application>
  <PresentationFormat>On-screen Show (16:9)</PresentationFormat>
  <Paragraphs>90</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Lato</vt:lpstr>
      <vt:lpstr>Montserrat</vt:lpstr>
      <vt:lpstr>Raleway</vt:lpstr>
      <vt:lpstr>Swiss</vt:lpstr>
      <vt:lpstr>The Drought: Food Deserts In America</vt:lpstr>
      <vt:lpstr>What is the problem</vt:lpstr>
      <vt:lpstr>Food Desert Demographics</vt:lpstr>
      <vt:lpstr>Food Desert Demographics</vt:lpstr>
      <vt:lpstr>Community Market</vt:lpstr>
      <vt:lpstr>Community market </vt:lpstr>
      <vt:lpstr>The App</vt:lpstr>
      <vt:lpstr>Lifestyle Education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Drought: Food Deserts In America</dc:title>
  <dc:creator>White, Annesha</dc:creator>
  <cp:lastModifiedBy>Friauf, Elizabeth</cp:lastModifiedBy>
  <cp:revision>3</cp:revision>
  <dcterms:modified xsi:type="dcterms:W3CDTF">2017-12-05T16:25:34Z</dcterms:modified>
</cp:coreProperties>
</file>